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sldIdLst>
    <p:sldId id="659" r:id="rId2"/>
    <p:sldId id="655" r:id="rId3"/>
    <p:sldId id="356" r:id="rId4"/>
    <p:sldId id="430" r:id="rId5"/>
    <p:sldId id="431" r:id="rId6"/>
    <p:sldId id="450" r:id="rId7"/>
    <p:sldId id="641" r:id="rId8"/>
    <p:sldId id="637" r:id="rId9"/>
    <p:sldId id="639" r:id="rId10"/>
    <p:sldId id="437" r:id="rId11"/>
    <p:sldId id="652" r:id="rId12"/>
    <p:sldId id="636" r:id="rId13"/>
    <p:sldId id="640" r:id="rId14"/>
    <p:sldId id="626" r:id="rId15"/>
    <p:sldId id="473" r:id="rId16"/>
    <p:sldId id="587" r:id="rId17"/>
    <p:sldId id="580" r:id="rId18"/>
    <p:sldId id="581" r:id="rId19"/>
    <p:sldId id="582" r:id="rId20"/>
    <p:sldId id="583" r:id="rId21"/>
    <p:sldId id="624" r:id="rId22"/>
    <p:sldId id="589" r:id="rId23"/>
    <p:sldId id="588" r:id="rId24"/>
    <p:sldId id="627" r:id="rId25"/>
    <p:sldId id="628" r:id="rId26"/>
    <p:sldId id="593" r:id="rId27"/>
    <p:sldId id="594" r:id="rId28"/>
    <p:sldId id="597" r:id="rId29"/>
    <p:sldId id="614" r:id="rId30"/>
    <p:sldId id="616" r:id="rId31"/>
    <p:sldId id="617" r:id="rId32"/>
    <p:sldId id="618" r:id="rId33"/>
    <p:sldId id="629" r:id="rId34"/>
    <p:sldId id="630" r:id="rId35"/>
    <p:sldId id="631" r:id="rId36"/>
    <p:sldId id="615" r:id="rId37"/>
    <p:sldId id="632" r:id="rId38"/>
    <p:sldId id="602" r:id="rId39"/>
    <p:sldId id="604" r:id="rId40"/>
    <p:sldId id="646" r:id="rId41"/>
    <p:sldId id="647" r:id="rId42"/>
    <p:sldId id="648" r:id="rId43"/>
    <p:sldId id="649" r:id="rId44"/>
    <p:sldId id="650" r:id="rId45"/>
    <p:sldId id="651" r:id="rId46"/>
    <p:sldId id="533" r:id="rId47"/>
    <p:sldId id="534" r:id="rId48"/>
    <p:sldId id="541" r:id="rId49"/>
    <p:sldId id="623" r:id="rId50"/>
    <p:sldId id="625" r:id="rId51"/>
    <p:sldId id="633" r:id="rId52"/>
    <p:sldId id="556" r:id="rId53"/>
    <p:sldId id="644" r:id="rId54"/>
    <p:sldId id="357" r:id="rId55"/>
    <p:sldId id="359" r:id="rId56"/>
    <p:sldId id="360" r:id="rId57"/>
    <p:sldId id="361" r:id="rId58"/>
    <p:sldId id="362" r:id="rId59"/>
    <p:sldId id="363" r:id="rId60"/>
    <p:sldId id="364" r:id="rId61"/>
    <p:sldId id="365" r:id="rId62"/>
    <p:sldId id="367" r:id="rId63"/>
    <p:sldId id="447" r:id="rId64"/>
    <p:sldId id="448" r:id="rId65"/>
    <p:sldId id="451" r:id="rId66"/>
    <p:sldId id="452" r:id="rId67"/>
    <p:sldId id="453" r:id="rId68"/>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296" userDrawn="1">
          <p15:clr>
            <a:srgbClr val="A4A3A4"/>
          </p15:clr>
        </p15:guide>
        <p15:guide id="4" pos="34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4E"/>
    <a:srgbClr val="00B6CB"/>
    <a:srgbClr val="6BD5BE"/>
    <a:srgbClr val="C7C7C7"/>
    <a:srgbClr val="F2F2F2"/>
    <a:srgbClr val="A5A5A5"/>
    <a:srgbClr val="41CDB0"/>
    <a:srgbClr val="97D9C9"/>
    <a:srgbClr val="79DFDD"/>
    <a:srgbClr val="1EA4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4931" autoAdjust="0"/>
  </p:normalViewPr>
  <p:slideViewPr>
    <p:cSldViewPr snapToGrid="0" snapToObjects="1">
      <p:cViewPr varScale="1">
        <p:scale>
          <a:sx n="52" d="100"/>
          <a:sy n="52" d="100"/>
        </p:scale>
        <p:origin x="1700" y="60"/>
      </p:cViewPr>
      <p:guideLst>
        <p:guide orient="horz" pos="2160"/>
        <p:guide pos="2880"/>
        <p:guide orient="horz" pos="2296"/>
        <p:guide pos="340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671540-A281-488F-8D25-D62D3777216C}" type="datetimeFigureOut">
              <a:rPr lang="en-GB" smtClean="0"/>
              <a:pPr/>
              <a:t>16/02/2017</a:t>
            </a:fld>
            <a:endParaRPr lang="en-GB"/>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GB"/>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8F4AC0-9B50-4438-B5DD-9A0E38C16C9D}" type="slidenum">
              <a:rPr lang="en-GB" smtClean="0"/>
              <a:pPr/>
              <a:t>‹#›</a:t>
            </a:fld>
            <a:endParaRPr lang="en-GB"/>
          </a:p>
        </p:txBody>
      </p:sp>
    </p:spTree>
    <p:extLst>
      <p:ext uri="{BB962C8B-B14F-4D97-AF65-F5344CB8AC3E}">
        <p14:creationId xmlns:p14="http://schemas.microsoft.com/office/powerpoint/2010/main" val="199415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youtu.be/Z0jIpSCndtw"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youtu.be/Z0jIpSCndt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a:p>
            <a:endParaRPr lang="de-AT" dirty="0"/>
          </a:p>
          <a:p>
            <a:endParaRPr lang="en-US" dirty="0"/>
          </a:p>
        </p:txBody>
      </p:sp>
      <p:sp>
        <p:nvSpPr>
          <p:cNvPr id="4" name="Slide Number Placeholder 3"/>
          <p:cNvSpPr>
            <a:spLocks noGrp="1"/>
          </p:cNvSpPr>
          <p:nvPr>
            <p:ph type="sldNum" sz="quarter" idx="10"/>
          </p:nvPr>
        </p:nvSpPr>
        <p:spPr/>
        <p:txBody>
          <a:bodyPr/>
          <a:lstStyle/>
          <a:p>
            <a:fld id="{AC8F4AC0-9B50-4438-B5DD-9A0E38C16C9D}" type="slidenum">
              <a:rPr lang="en-GB" smtClean="0"/>
              <a:pPr/>
              <a:t>1</a:t>
            </a:fld>
            <a:endParaRPr lang="en-GB"/>
          </a:p>
        </p:txBody>
      </p:sp>
    </p:spTree>
    <p:extLst>
      <p:ext uri="{BB962C8B-B14F-4D97-AF65-F5344CB8AC3E}">
        <p14:creationId xmlns:p14="http://schemas.microsoft.com/office/powerpoint/2010/main" val="1643897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67EBF2B-35DC-3F44-8AB0-349D4E5CDB03}" type="slidenum">
              <a:rPr lang="en-US" smtClean="0"/>
              <a:pPr>
                <a:defRPr/>
              </a:pPr>
              <a:t>22</a:t>
            </a:fld>
            <a:endParaRPr lang="en-US"/>
          </a:p>
        </p:txBody>
      </p:sp>
    </p:spTree>
    <p:extLst>
      <p:ext uri="{BB962C8B-B14F-4D97-AF65-F5344CB8AC3E}">
        <p14:creationId xmlns:p14="http://schemas.microsoft.com/office/powerpoint/2010/main" val="33693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914400" y="3257640"/>
            <a:ext cx="7314840" cy="3085920"/>
          </a:xfrm>
          <a:prstGeom prst="rect">
            <a:avLst/>
          </a:prstGeom>
        </p:spPr>
        <p:txBody>
          <a:bodyPr/>
          <a:lstStyle/>
          <a:p>
            <a:r>
              <a:rPr lang="en-US" sz="2000" strike="noStrike">
                <a:latin typeface="Arial"/>
              </a:rPr>
              <a:t>How does it work, what is the product</a:t>
            </a:r>
            <a:endParaRPr/>
          </a:p>
          <a:p>
            <a:endParaRPr/>
          </a:p>
          <a:p>
            <a:pPr>
              <a:lnSpc>
                <a:spcPct val="100000"/>
              </a:lnSpc>
            </a:pPr>
            <a:r>
              <a:rPr lang="en-US" sz="2000" strike="noStrike">
                <a:latin typeface="Arial"/>
              </a:rPr>
              <a:t>Bernie =&gt; </a:t>
            </a:r>
            <a:endParaRPr/>
          </a:p>
          <a:p>
            <a:pPr>
              <a:lnSpc>
                <a:spcPct val="100000"/>
              </a:lnSpc>
            </a:pPr>
            <a:r>
              <a:rPr lang="en-US" sz="2000" strike="noStrike">
                <a:latin typeface="Arial"/>
              </a:rPr>
              <a:t>...one day activities...</a:t>
            </a:r>
            <a:endParaRPr/>
          </a:p>
          <a:p>
            <a:pPr>
              <a:lnSpc>
                <a:spcPct val="100000"/>
              </a:lnSpc>
            </a:pPr>
            <a:endParaRPr/>
          </a:p>
          <a:p>
            <a:pPr>
              <a:lnSpc>
                <a:spcPct val="100000"/>
              </a:lnSpc>
            </a:pPr>
            <a:r>
              <a:rPr lang="en-US" sz="2000" strike="noStrike">
                <a:latin typeface="Arial"/>
              </a:rPr>
              <a:t>Headline: Travelers meet Locals</a:t>
            </a:r>
            <a:endParaRPr/>
          </a:p>
        </p:txBody>
      </p:sp>
      <p:sp>
        <p:nvSpPr>
          <p:cNvPr id="240" name="TextShape 2"/>
          <p:cNvSpPr txBox="1"/>
          <p:nvPr/>
        </p:nvSpPr>
        <p:spPr>
          <a:xfrm>
            <a:off x="5180040" y="6513480"/>
            <a:ext cx="3962160" cy="342720"/>
          </a:xfrm>
          <a:prstGeom prst="rect">
            <a:avLst/>
          </a:prstGeom>
          <a:noFill/>
          <a:ln>
            <a:noFill/>
          </a:ln>
        </p:spPr>
        <p:txBody>
          <a:bodyPr anchor="b"/>
          <a:lstStyle/>
          <a:p>
            <a:pPr>
              <a:lnSpc>
                <a:spcPct val="100000"/>
              </a:lnSpc>
            </a:pPr>
            <a:fld id="{1140FB90-E785-46A9-8B88-C1D9A159AE58}" type="slidenum">
              <a:rPr lang="en-US" sz="1200" strike="noStrike">
                <a:solidFill>
                  <a:srgbClr val="000000"/>
                </a:solidFill>
                <a:latin typeface="+mn-lt"/>
                <a:ea typeface="+mn-ea"/>
              </a:rPr>
              <a:t>23</a:t>
            </a:fld>
            <a:endParaRPr/>
          </a:p>
        </p:txBody>
      </p:sp>
    </p:spTree>
    <p:extLst>
      <p:ext uri="{BB962C8B-B14F-4D97-AF65-F5344CB8AC3E}">
        <p14:creationId xmlns:p14="http://schemas.microsoft.com/office/powerpoint/2010/main" val="1797432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Gill Sans"/>
                <a:cs typeface="Gill Sans"/>
              </a:rPr>
              <a:t>Don’t sell products and services to customers, but rather try to help people address their jobs to be done.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ARE BOUGHT BECAUSE THEY SOLVE A “JOB TO BE DONE”.</a:t>
            </a:r>
          </a:p>
          <a:p>
            <a:endParaRPr lang="en-US" dirty="0"/>
          </a:p>
        </p:txBody>
      </p:sp>
      <p:sp>
        <p:nvSpPr>
          <p:cNvPr id="4" name="Slide Number Placeholder 3"/>
          <p:cNvSpPr>
            <a:spLocks noGrp="1"/>
          </p:cNvSpPr>
          <p:nvPr>
            <p:ph type="sldNum" idx="10"/>
          </p:nvPr>
        </p:nvSpPr>
        <p:spPr/>
        <p:txBody>
          <a:bodyPr/>
          <a:lstStyle/>
          <a:p>
            <a:pPr algn="r"/>
            <a:fld id="{00F96E6B-1DC9-44A4-B183-4DFC216F47E6}" type="slidenum">
              <a:rPr lang="en-US" sz="1400" smtClean="0">
                <a:latin typeface="Times New Roman"/>
              </a:rPr>
              <a:t>26</a:t>
            </a:fld>
            <a:endParaRPr lang="en-US"/>
          </a:p>
        </p:txBody>
      </p:sp>
    </p:spTree>
    <p:extLst>
      <p:ext uri="{BB962C8B-B14F-4D97-AF65-F5344CB8AC3E}">
        <p14:creationId xmlns:p14="http://schemas.microsoft.com/office/powerpoint/2010/main" val="469166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1" dirty="0" smtClean="0"/>
              <a:t>1. Defer judgment</a:t>
            </a:r>
            <a:r>
              <a:rPr lang="en-US" dirty="0" smtClean="0"/>
              <a:t> </a:t>
            </a:r>
          </a:p>
          <a:p>
            <a:r>
              <a:rPr lang="en-US" dirty="0" smtClean="0"/>
              <a:t>Creative spaces don't judge. They let the ideas flow, so that people can build on </a:t>
            </a:r>
            <a:r>
              <a:rPr lang="en-US" dirty="0" err="1" smtClean="0"/>
              <a:t>eachother</a:t>
            </a:r>
            <a:r>
              <a:rPr lang="en-US" dirty="0" smtClean="0"/>
              <a:t> and foster great ideas. You never know where a good idea is going to come from, the key is make everyone feel like they can say the idea on their mind and allow others to build on it. On </a:t>
            </a:r>
            <a:r>
              <a:rPr lang="en-US" dirty="0" err="1" smtClean="0"/>
              <a:t>OpenIDEO</a:t>
            </a:r>
            <a:r>
              <a:rPr lang="en-US" dirty="0" smtClean="0"/>
              <a:t>, we've made this literally into a </a:t>
            </a:r>
            <a:r>
              <a:rPr lang="en-US" i="1" dirty="0" smtClean="0"/>
              <a:t>Build On This</a:t>
            </a:r>
            <a:r>
              <a:rPr lang="en-US" dirty="0" smtClean="0"/>
              <a:t> button. Click on it to start your own idea, building on someone </a:t>
            </a:r>
            <a:r>
              <a:rPr lang="en-US" dirty="0" err="1" smtClean="0"/>
              <a:t>elses</a:t>
            </a:r>
            <a:r>
              <a:rPr lang="en-US" dirty="0" smtClean="0"/>
              <a:t>. </a:t>
            </a:r>
          </a:p>
          <a:p>
            <a:r>
              <a:rPr lang="en-US" dirty="0" smtClean="0"/>
              <a:t>  </a:t>
            </a:r>
          </a:p>
          <a:p>
            <a:r>
              <a:rPr lang="en-US" dirty="0" smtClean="0"/>
              <a:t>This still means we pose questions and provocations so that the ideas can get to a better place. Take a look at the comments section under each of the Concepts, where we see lots of builds and questions tackling different dimensions of the idea. </a:t>
            </a:r>
          </a:p>
          <a:p>
            <a:r>
              <a:rPr lang="en-US" dirty="0" smtClean="0"/>
              <a:t>  </a:t>
            </a:r>
          </a:p>
          <a:p>
            <a:r>
              <a:rPr lang="en-US" b="1" dirty="0" smtClean="0"/>
              <a:t>2. Encourage wild ideas</a:t>
            </a:r>
            <a:r>
              <a:rPr lang="en-US" dirty="0" smtClean="0"/>
              <a:t> </a:t>
            </a:r>
          </a:p>
          <a:p>
            <a:r>
              <a:rPr lang="en-US" dirty="0" smtClean="0"/>
              <a:t>Wild ideas can often give rise to creative leaps. In thinking about ideas that are wacky or out there we tend to think about what we really want without the constraints of technology or materials. We can then take those magical possibilities and perhaps invent new technologies to deliver them. </a:t>
            </a:r>
          </a:p>
          <a:p>
            <a:r>
              <a:rPr lang="en-US" dirty="0" smtClean="0"/>
              <a:t>  </a:t>
            </a:r>
          </a:p>
          <a:p>
            <a:r>
              <a:rPr lang="en-US" dirty="0" smtClean="0"/>
              <a:t>We say embrace the most out-of-the-box notions and </a:t>
            </a:r>
            <a:r>
              <a:rPr lang="en-US" i="1" dirty="0" smtClean="0"/>
              <a:t>build build build...</a:t>
            </a:r>
            <a:r>
              <a:rPr lang="en-US" dirty="0" smtClean="0"/>
              <a:t> </a:t>
            </a:r>
          </a:p>
          <a:p>
            <a:r>
              <a:rPr lang="en-US" dirty="0" smtClean="0"/>
              <a:t>  </a:t>
            </a:r>
          </a:p>
          <a:p>
            <a:r>
              <a:rPr lang="en-US" b="1" dirty="0" smtClean="0"/>
              <a:t>3. Build on the ideas of others</a:t>
            </a:r>
            <a:r>
              <a:rPr lang="en-US" dirty="0" smtClean="0"/>
              <a:t> </a:t>
            </a:r>
          </a:p>
          <a:p>
            <a:r>
              <a:rPr lang="en-US" dirty="0" smtClean="0"/>
              <a:t>Being positive and building on the ideas of others take some skill. In conversation, we try to use </a:t>
            </a:r>
            <a:r>
              <a:rPr lang="en-US" i="1" dirty="0" smtClean="0"/>
              <a:t>and</a:t>
            </a:r>
            <a:r>
              <a:rPr lang="en-US" dirty="0" smtClean="0"/>
              <a:t> instead of </a:t>
            </a:r>
            <a:r>
              <a:rPr lang="en-US" i="1" dirty="0" smtClean="0"/>
              <a:t>but</a:t>
            </a:r>
            <a:r>
              <a:rPr lang="en-US" dirty="0" smtClean="0"/>
              <a:t>... </a:t>
            </a:r>
          </a:p>
          <a:p>
            <a:r>
              <a:rPr lang="en-US" dirty="0" smtClean="0"/>
              <a:t>  </a:t>
            </a:r>
          </a:p>
          <a:p>
            <a:r>
              <a:rPr lang="en-US" dirty="0" smtClean="0"/>
              <a:t>On </a:t>
            </a:r>
            <a:r>
              <a:rPr lang="en-US" dirty="0" err="1" smtClean="0"/>
              <a:t>OpenIDEO</a:t>
            </a:r>
            <a:r>
              <a:rPr lang="en-US" dirty="0" smtClean="0"/>
              <a:t>, you can click the button that says </a:t>
            </a:r>
            <a:r>
              <a:rPr lang="en-US" i="1" dirty="0" smtClean="0"/>
              <a:t>Build on this</a:t>
            </a:r>
            <a:r>
              <a:rPr lang="en-US" dirty="0" smtClean="0"/>
              <a:t> and then say </a:t>
            </a:r>
            <a:r>
              <a:rPr lang="en-US" i="1" dirty="0" smtClean="0"/>
              <a:t>And</a:t>
            </a:r>
            <a:r>
              <a:rPr lang="en-US" dirty="0" smtClean="0"/>
              <a:t>... Or leave someone a comment with a new build. </a:t>
            </a:r>
          </a:p>
          <a:p>
            <a:r>
              <a:rPr lang="en-US" dirty="0" smtClean="0"/>
              <a:t>  </a:t>
            </a:r>
          </a:p>
          <a:p>
            <a:r>
              <a:rPr lang="en-US" b="1" dirty="0" smtClean="0"/>
              <a:t>4. Stay focused on the topic</a:t>
            </a:r>
            <a:r>
              <a:rPr lang="en-US" dirty="0" smtClean="0"/>
              <a:t> </a:t>
            </a:r>
          </a:p>
          <a:p>
            <a:r>
              <a:rPr lang="en-US" dirty="0" smtClean="0"/>
              <a:t>We try to keep the discussion on target, otherwise you can diverge beyond the scope of what we're trying to design for.  </a:t>
            </a:r>
          </a:p>
          <a:p>
            <a:r>
              <a:rPr lang="en-US" dirty="0" smtClean="0"/>
              <a:t/>
            </a:r>
            <a:br>
              <a:rPr lang="en-US" dirty="0" smtClean="0"/>
            </a:br>
            <a:r>
              <a:rPr lang="en-US" b="1" dirty="0" smtClean="0"/>
              <a:t>5. One conversation at a time</a:t>
            </a:r>
            <a:r>
              <a:rPr lang="en-US" dirty="0" smtClean="0"/>
              <a:t> </a:t>
            </a:r>
          </a:p>
          <a:p>
            <a:r>
              <a:rPr lang="en-US" dirty="0" smtClean="0"/>
              <a:t>Of course on </a:t>
            </a:r>
            <a:r>
              <a:rPr lang="en-US" dirty="0" err="1" smtClean="0"/>
              <a:t>OpenIDEO</a:t>
            </a:r>
            <a:r>
              <a:rPr lang="en-US" dirty="0" smtClean="0"/>
              <a:t>, there's lots of conversations happening at once, which is great! Always think about the challenge topic and how this could apply. </a:t>
            </a:r>
          </a:p>
          <a:p>
            <a:r>
              <a:rPr lang="en-US" dirty="0" smtClean="0"/>
              <a:t/>
            </a:r>
            <a:br>
              <a:rPr lang="en-US" dirty="0" smtClean="0"/>
            </a:br>
            <a:r>
              <a:rPr lang="en-US" b="1" dirty="0" smtClean="0"/>
              <a:t>6. Be visual</a:t>
            </a:r>
            <a:r>
              <a:rPr lang="en-US" dirty="0" smtClean="0"/>
              <a:t> </a:t>
            </a:r>
          </a:p>
          <a:p>
            <a:r>
              <a:rPr lang="en-US" dirty="0" smtClean="0"/>
              <a:t>In live brainstorms we use </a:t>
            </a:r>
            <a:r>
              <a:rPr lang="en-US" dirty="0" err="1" smtClean="0"/>
              <a:t>coloured</a:t>
            </a:r>
            <a:r>
              <a:rPr lang="en-US" dirty="0" smtClean="0"/>
              <a:t> markers to write on Post-its that are put on a wall. Nothing gets an idea across faster than drawing it. Doesn’t matter how terrible of a sketcher you are! It's all about the idea behind your sketch. </a:t>
            </a:r>
          </a:p>
          <a:p>
            <a:r>
              <a:rPr lang="en-US" dirty="0" smtClean="0"/>
              <a:t>  </a:t>
            </a:r>
          </a:p>
          <a:p>
            <a:r>
              <a:rPr lang="en-US" dirty="0" smtClean="0"/>
              <a:t>On </a:t>
            </a:r>
            <a:r>
              <a:rPr lang="en-US" dirty="0" err="1" smtClean="0"/>
              <a:t>OpenIDEO</a:t>
            </a:r>
            <a:r>
              <a:rPr lang="en-US" dirty="0" smtClean="0"/>
              <a:t>, we love seeing photos, sketches, found images for your ideas. You could also try your hand at sketching it out or mocking it up on the computer. We love visual ideas as the images make them memorable. </a:t>
            </a:r>
          </a:p>
          <a:p>
            <a:r>
              <a:rPr lang="en-US" dirty="0" smtClean="0"/>
              <a:t>  </a:t>
            </a:r>
          </a:p>
          <a:p>
            <a:r>
              <a:rPr lang="en-US" dirty="0" smtClean="0"/>
              <a:t>Does someone </a:t>
            </a:r>
            <a:r>
              <a:rPr lang="en-US" dirty="0" err="1" smtClean="0"/>
              <a:t>elses</a:t>
            </a:r>
            <a:r>
              <a:rPr lang="en-US" dirty="0" smtClean="0"/>
              <a:t> idea excite you? Maybe make them an image to go with their idea. </a:t>
            </a:r>
          </a:p>
          <a:p>
            <a:r>
              <a:rPr lang="en-US" dirty="0" smtClean="0"/>
              <a:t/>
            </a:r>
            <a:br>
              <a:rPr lang="en-US" dirty="0" smtClean="0"/>
            </a:br>
            <a:r>
              <a:rPr lang="en-US" b="1" dirty="0" smtClean="0"/>
              <a:t>7. Go for quantity</a:t>
            </a:r>
            <a:r>
              <a:rPr lang="en-US" dirty="0" smtClean="0"/>
              <a:t> </a:t>
            </a:r>
          </a:p>
          <a:p>
            <a:r>
              <a:rPr lang="en-US" dirty="0" smtClean="0"/>
              <a:t>Aim for as many new ideas as possible. In a good session, up to 100 ideas are generated in 60 minutes. Crank the ideas out quickly. </a:t>
            </a:r>
            <a:br>
              <a:rPr lang="en-US" dirty="0" smtClean="0"/>
            </a:br>
            <a:r>
              <a:rPr lang="en-US" dirty="0" smtClean="0"/>
              <a:t/>
            </a:r>
            <a:br>
              <a:rPr lang="en-US" dirty="0" smtClean="0"/>
            </a:br>
            <a:r>
              <a:rPr lang="en-US" dirty="0" smtClean="0"/>
              <a:t>Once you've posted an initial idea on </a:t>
            </a:r>
            <a:r>
              <a:rPr lang="en-US" dirty="0" err="1" smtClean="0"/>
              <a:t>OpenIDEO</a:t>
            </a:r>
            <a:r>
              <a:rPr lang="en-US" dirty="0" smtClean="0"/>
              <a:t>, you can always go back and hit the Update Entry button on your post as you evolve your concept based on all those great conversations you're having. </a:t>
            </a:r>
          </a:p>
          <a:p>
            <a:r>
              <a:rPr lang="en-US" dirty="0" smtClean="0"/>
              <a:t>  </a:t>
            </a:r>
          </a:p>
          <a:p>
            <a:r>
              <a:rPr lang="en-US" dirty="0" smtClean="0"/>
              <a:t>  </a:t>
            </a:r>
          </a:p>
          <a:p>
            <a:r>
              <a:rPr lang="en-US" b="1" dirty="0" smtClean="0"/>
              <a:t>It's up to you guys to spark and build!</a:t>
            </a:r>
            <a:r>
              <a:rPr lang="en-US" dirty="0" smtClean="0"/>
              <a:t> </a:t>
            </a:r>
          </a:p>
          <a:p>
            <a:r>
              <a:rPr lang="en-US" dirty="0" smtClean="0"/>
              <a:t>  </a:t>
            </a:r>
          </a:p>
          <a:p>
            <a:r>
              <a:rPr lang="en-US" i="1" dirty="0" smtClean="0"/>
              <a:t>If you've got more tips, especially around how we can improve brainstorming on </a:t>
            </a:r>
            <a:r>
              <a:rPr lang="en-US" i="1" dirty="0" err="1" smtClean="0"/>
              <a:t>OpenIDEO</a:t>
            </a:r>
            <a:r>
              <a:rPr lang="en-US" i="1" dirty="0" smtClean="0"/>
              <a:t>, </a:t>
            </a:r>
            <a:r>
              <a:rPr lang="en-US" dirty="0" smtClean="0"/>
              <a:t> </a:t>
            </a:r>
            <a:r>
              <a:rPr lang="en-US" i="1" dirty="0" smtClean="0"/>
              <a:t>we'd love to hear them in the comments section below.</a:t>
            </a:r>
            <a:r>
              <a:rPr lang="en-US" dirty="0" smtClean="0"/>
              <a:t> </a:t>
            </a:r>
          </a:p>
          <a:p>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27</a:t>
            </a:fld>
            <a:endParaRPr lang="en-US"/>
          </a:p>
        </p:txBody>
      </p:sp>
    </p:spTree>
    <p:extLst>
      <p:ext uri="{BB962C8B-B14F-4D97-AF65-F5344CB8AC3E}">
        <p14:creationId xmlns:p14="http://schemas.microsoft.com/office/powerpoint/2010/main" val="799064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smtClean="0"/>
              <a:t>Our</a:t>
            </a:r>
            <a:r>
              <a:rPr lang="sv-SE" dirty="0" smtClean="0"/>
              <a:t> </a:t>
            </a:r>
            <a:r>
              <a:rPr lang="sv-SE" dirty="0" err="1" smtClean="0"/>
              <a:t>platform</a:t>
            </a:r>
            <a:r>
              <a:rPr lang="sv-SE" dirty="0" smtClean="0"/>
              <a:t> </a:t>
            </a:r>
            <a:r>
              <a:rPr lang="sv-SE" dirty="0" err="1" smtClean="0"/>
              <a:t>helps</a:t>
            </a:r>
            <a:r>
              <a:rPr lang="sv-SE" dirty="0" smtClean="0"/>
              <a:t> digital nomads</a:t>
            </a:r>
            <a:r>
              <a:rPr lang="sv-SE" baseline="0" dirty="0" smtClean="0"/>
              <a:t> and </a:t>
            </a:r>
            <a:r>
              <a:rPr lang="sv-SE" baseline="0" dirty="0" err="1" smtClean="0"/>
              <a:t>remote</a:t>
            </a:r>
            <a:r>
              <a:rPr lang="sv-SE" baseline="0" dirty="0" smtClean="0"/>
              <a:t> </a:t>
            </a:r>
            <a:r>
              <a:rPr lang="sv-SE" baseline="0" dirty="0" err="1" smtClean="0"/>
              <a:t>workers</a:t>
            </a:r>
            <a:r>
              <a:rPr lang="sv-SE" baseline="0" dirty="0" smtClean="0"/>
              <a:t> </a:t>
            </a:r>
            <a:r>
              <a:rPr lang="sv-SE" baseline="0" dirty="0" err="1" smtClean="0"/>
              <a:t>who</a:t>
            </a:r>
            <a:r>
              <a:rPr lang="sv-SE" baseline="0" dirty="0" smtClean="0"/>
              <a:t> </a:t>
            </a:r>
            <a:r>
              <a:rPr lang="sv-SE" baseline="0" dirty="0" err="1" smtClean="0"/>
              <a:t>want</a:t>
            </a:r>
            <a:r>
              <a:rPr lang="sv-SE" baseline="0" dirty="0" smtClean="0"/>
              <a:t> to </a:t>
            </a:r>
            <a:r>
              <a:rPr lang="sv-SE" baseline="0" dirty="0" err="1" smtClean="0"/>
              <a:t>find</a:t>
            </a:r>
            <a:r>
              <a:rPr lang="sv-SE" baseline="0" dirty="0" smtClean="0"/>
              <a:t> </a:t>
            </a:r>
            <a:r>
              <a:rPr lang="sv-SE" baseline="0" dirty="0" err="1" smtClean="0"/>
              <a:t>perfect</a:t>
            </a:r>
            <a:r>
              <a:rPr lang="sv-SE" baseline="0" dirty="0" smtClean="0"/>
              <a:t> </a:t>
            </a:r>
            <a:r>
              <a:rPr lang="sv-SE" baseline="0" dirty="0" err="1" smtClean="0"/>
              <a:t>working</a:t>
            </a:r>
            <a:r>
              <a:rPr lang="sv-SE" baseline="0" dirty="0" smtClean="0"/>
              <a:t> </a:t>
            </a:r>
            <a:r>
              <a:rPr lang="sv-SE" baseline="0" dirty="0" err="1" smtClean="0"/>
              <a:t>spaces</a:t>
            </a:r>
            <a:r>
              <a:rPr lang="sv-SE" baseline="0" dirty="0" smtClean="0"/>
              <a:t> in Jönköping by </a:t>
            </a:r>
            <a:r>
              <a:rPr lang="sv-SE" baseline="0" dirty="0" err="1" smtClean="0"/>
              <a:t>giving</a:t>
            </a:r>
            <a:r>
              <a:rPr lang="sv-SE" baseline="0" dirty="0" smtClean="0"/>
              <a:t> </a:t>
            </a:r>
            <a:r>
              <a:rPr lang="sv-SE" baseline="0" dirty="0" err="1" smtClean="0"/>
              <a:t>them</a:t>
            </a:r>
            <a:r>
              <a:rPr lang="sv-SE" baseline="0" dirty="0" smtClean="0"/>
              <a:t> </a:t>
            </a:r>
            <a:r>
              <a:rPr lang="sv-SE" baseline="0" dirty="0" err="1" smtClean="0"/>
              <a:t>accessible</a:t>
            </a:r>
            <a:r>
              <a:rPr lang="sv-SE" baseline="0" dirty="0" smtClean="0"/>
              <a:t> ratings </a:t>
            </a:r>
            <a:r>
              <a:rPr lang="sv-SE" baseline="0" dirty="0" err="1" smtClean="0"/>
              <a:t>creating</a:t>
            </a:r>
            <a:r>
              <a:rPr lang="sv-SE" baseline="0" dirty="0" smtClean="0"/>
              <a:t> </a:t>
            </a:r>
            <a:r>
              <a:rPr lang="sv-SE" baseline="0" dirty="0" err="1" smtClean="0"/>
              <a:t>valuable</a:t>
            </a:r>
            <a:r>
              <a:rPr lang="sv-SE" baseline="0" dirty="0" smtClean="0"/>
              <a:t> information </a:t>
            </a:r>
            <a:r>
              <a:rPr lang="sv-SE" baseline="0" dirty="0" err="1" smtClean="0"/>
              <a:t>about</a:t>
            </a:r>
            <a:r>
              <a:rPr lang="sv-SE" baseline="0" dirty="0" smtClean="0"/>
              <a:t> it.</a:t>
            </a:r>
            <a:endParaRPr lang="sv-SE" dirty="0"/>
          </a:p>
        </p:txBody>
      </p:sp>
      <p:sp>
        <p:nvSpPr>
          <p:cNvPr id="4" name="Platshållare för bildnummer 3"/>
          <p:cNvSpPr>
            <a:spLocks noGrp="1"/>
          </p:cNvSpPr>
          <p:nvPr>
            <p:ph type="sldNum" sz="quarter" idx="10"/>
          </p:nvPr>
        </p:nvSpPr>
        <p:spPr/>
        <p:txBody>
          <a:bodyPr/>
          <a:lstStyle/>
          <a:p>
            <a:fld id="{AC8F4AC0-9B50-4438-B5DD-9A0E38C16C9D}" type="slidenum">
              <a:rPr lang="en-GB" smtClean="0"/>
              <a:pPr/>
              <a:t>28</a:t>
            </a:fld>
            <a:endParaRPr lang="en-GB"/>
          </a:p>
        </p:txBody>
      </p:sp>
    </p:spTree>
    <p:extLst>
      <p:ext uri="{BB962C8B-B14F-4D97-AF65-F5344CB8AC3E}">
        <p14:creationId xmlns:p14="http://schemas.microsoft.com/office/powerpoint/2010/main" val="3651200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342900" indent="-342900">
              <a:buFont typeface="Arial"/>
              <a:buChar char="•"/>
            </a:pPr>
            <a:r>
              <a:rPr lang="en-US" dirty="0" smtClean="0"/>
              <a:t>Maximum validated learning with minimum effort</a:t>
            </a:r>
          </a:p>
          <a:p>
            <a:pPr marL="342900" indent="-342900">
              <a:buFont typeface="Arial"/>
              <a:buChar char="•"/>
            </a:pPr>
            <a:endParaRPr lang="en-US" dirty="0" smtClean="0"/>
          </a:p>
          <a:p>
            <a:pPr marL="342900" indent="-342900">
              <a:buFont typeface="Arial"/>
              <a:buChar char="•"/>
            </a:pPr>
            <a:r>
              <a:rPr lang="en-US" dirty="0" smtClean="0"/>
              <a:t>Minimum opportunity cost</a:t>
            </a:r>
          </a:p>
          <a:p>
            <a:pPr marL="342900" indent="-342900">
              <a:buFont typeface="Arial"/>
              <a:buChar char="•"/>
            </a:pPr>
            <a:endParaRPr lang="en-US" dirty="0" smtClean="0"/>
          </a:p>
          <a:p>
            <a:pPr marL="342900" indent="-342900">
              <a:buFont typeface="Arial"/>
              <a:buChar char="•"/>
            </a:pPr>
            <a:r>
              <a:rPr lang="en-US" dirty="0" smtClean="0"/>
              <a:t>Rapid testing and iteration</a:t>
            </a:r>
          </a:p>
          <a:p>
            <a:pPr marL="342900" indent="-342900">
              <a:buFont typeface="Arial"/>
              <a:buChar char="•"/>
            </a:pPr>
            <a:endParaRPr lang="en-US" dirty="0" smtClean="0"/>
          </a:p>
          <a:p>
            <a:pPr marL="342900" marR="0" indent="-342900" algn="l" defTabSz="457200" rtl="0" eaLnBrk="1" fontAlgn="auto" latinLnBrk="0" hangingPunct="1">
              <a:lnSpc>
                <a:spcPct val="100000"/>
              </a:lnSpc>
              <a:spcBef>
                <a:spcPts val="0"/>
              </a:spcBef>
              <a:spcAft>
                <a:spcPts val="0"/>
              </a:spcAft>
              <a:buClrTx/>
              <a:buSzTx/>
              <a:buFont typeface="Arial"/>
              <a:buChar char="•"/>
              <a:tabLst/>
              <a:defRPr/>
            </a:pPr>
            <a:r>
              <a:rPr lang="en-US" dirty="0" smtClean="0">
                <a:solidFill>
                  <a:schemeClr val="bg1"/>
                </a:solidFill>
                <a:latin typeface="Helvetica Neue Light"/>
                <a:cs typeface="Helvetica Neue Light"/>
              </a:rPr>
              <a:t>A version of your “product” that maximizes validated learning by delivering and capturing customer value for the least amount of effort.</a:t>
            </a:r>
          </a:p>
          <a:p>
            <a:pPr marL="342900" marR="0" indent="-342900" algn="l" defTabSz="457200" rtl="0" eaLnBrk="1" fontAlgn="auto" latinLnBrk="0" hangingPunct="1">
              <a:lnSpc>
                <a:spcPct val="100000"/>
              </a:lnSpc>
              <a:spcBef>
                <a:spcPts val="0"/>
              </a:spcBef>
              <a:spcAft>
                <a:spcPts val="0"/>
              </a:spcAft>
              <a:buClrTx/>
              <a:buSzTx/>
              <a:buFont typeface="Arial"/>
              <a:buChar char="•"/>
              <a:tabLst/>
              <a:defRPr/>
            </a:pPr>
            <a:endParaRPr lang="en-US" dirty="0" smtClean="0">
              <a:solidFill>
                <a:schemeClr val="bg1"/>
              </a:solidFill>
              <a:latin typeface="Helvetica Neue Light"/>
              <a:cs typeface="Helvetica Neue Light"/>
            </a:endParaRPr>
          </a:p>
          <a:p>
            <a:pPr algn="ctr">
              <a:lnSpc>
                <a:spcPct val="200000"/>
              </a:lnSpc>
              <a:defRPr/>
            </a:pPr>
            <a:r>
              <a:rPr lang="en-US" dirty="0" smtClean="0"/>
              <a:t>“THE MINIMUM AMOUNT OF EFFORT YOU HAVE TO DO TO COMPLETE EXACTLY ONE TURN OF THE BUILD-MEASURE-LEARN FEEDBACK LOOP.”</a:t>
            </a:r>
          </a:p>
          <a:p>
            <a:pPr algn="ctr">
              <a:lnSpc>
                <a:spcPct val="200000"/>
              </a:lnSpc>
              <a:defRPr/>
            </a:pPr>
            <a:endParaRPr lang="en-US" dirty="0" smtClean="0"/>
          </a:p>
          <a:p>
            <a:pPr algn="ctr">
              <a:lnSpc>
                <a:spcPct val="200000"/>
              </a:lnSpc>
              <a:defRPr/>
            </a:pPr>
            <a:r>
              <a:rPr lang="en-US" dirty="0" smtClean="0"/>
              <a:t>ERIC RIES</a:t>
            </a:r>
            <a:endParaRPr lang="de-AT" dirty="0" smtClean="0"/>
          </a:p>
          <a:p>
            <a:pPr marL="342900" marR="0" indent="-342900" algn="l" defTabSz="457200" rtl="0" eaLnBrk="1" fontAlgn="auto" latinLnBrk="0" hangingPunct="1">
              <a:lnSpc>
                <a:spcPct val="100000"/>
              </a:lnSpc>
              <a:spcBef>
                <a:spcPts val="0"/>
              </a:spcBef>
              <a:spcAft>
                <a:spcPts val="0"/>
              </a:spcAft>
              <a:buClrTx/>
              <a:buSzTx/>
              <a:buFont typeface="Arial"/>
              <a:buChar char="•"/>
              <a:tabLst/>
              <a:defRPr/>
            </a:pPr>
            <a:endParaRPr lang="de-AT" dirty="0" smtClean="0">
              <a:solidFill>
                <a:schemeClr val="bg1"/>
              </a:solidFill>
              <a:latin typeface="Helvetica Neue Light"/>
              <a:cs typeface="Helvetica Neue Light"/>
            </a:endParaRPr>
          </a:p>
          <a:p>
            <a:pPr marL="342900" indent="-342900">
              <a:buFont typeface="Arial"/>
              <a:buChar char="•"/>
            </a:pPr>
            <a:endParaRPr lang="en-US" dirty="0" smtClean="0"/>
          </a:p>
          <a:p>
            <a:endParaRPr lang="en-US" dirty="0"/>
          </a:p>
        </p:txBody>
      </p:sp>
      <p:sp>
        <p:nvSpPr>
          <p:cNvPr id="4" name="Slide Number Placeholder 3"/>
          <p:cNvSpPr>
            <a:spLocks noGrp="1"/>
          </p:cNvSpPr>
          <p:nvPr>
            <p:ph type="sldNum" idx="10"/>
          </p:nvPr>
        </p:nvSpPr>
        <p:spPr/>
        <p:txBody>
          <a:bodyPr/>
          <a:lstStyle/>
          <a:p>
            <a:pPr algn="r"/>
            <a:fld id="{00F96E6B-1DC9-44A4-B183-4DFC216F47E6}" type="slidenum">
              <a:rPr lang="en-US" sz="1400" smtClean="0">
                <a:latin typeface="Times New Roman"/>
              </a:rPr>
              <a:t>29</a:t>
            </a:fld>
            <a:endParaRPr lang="en-US"/>
          </a:p>
        </p:txBody>
      </p:sp>
    </p:spTree>
    <p:extLst>
      <p:ext uri="{BB962C8B-B14F-4D97-AF65-F5344CB8AC3E}">
        <p14:creationId xmlns:p14="http://schemas.microsoft.com/office/powerpoint/2010/main" val="1778968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a:prstGeom prst="rect">
            <a:avLst/>
          </a:prstGeom>
          <a:noFill/>
          <a:ln w="12700">
            <a:solidFill>
              <a:prstClr val="black"/>
            </a:solidFill>
          </a:ln>
        </p:spPr>
      </p:sp>
      <p:sp>
        <p:nvSpPr>
          <p:cNvPr id="3" name="Notes Placeholder 2"/>
          <p:cNvSpPr>
            <a:spLocks noGrp="1"/>
          </p:cNvSpPr>
          <p:nvPr>
            <p:ph type="body" idx="1"/>
          </p:nvPr>
        </p:nvSpPr>
        <p:spPr/>
        <p:txBody>
          <a:bodyPr>
            <a:normAutofit fontScale="92500" lnSpcReduction="10000"/>
          </a:bodyPr>
          <a:lstStyle/>
          <a:p>
            <a:r>
              <a:rPr lang="en-US" b="1" dirty="0" smtClean="0"/>
              <a:t>Visual fidelity (sketched ↔ styled)</a:t>
            </a:r>
            <a:r>
              <a:rPr lang="en-US" dirty="0" smtClean="0"/>
              <a:t/>
            </a:r>
            <a:br>
              <a:rPr lang="en-US" dirty="0" smtClean="0"/>
            </a:br>
            <a:r>
              <a:rPr lang="en-US" dirty="0" smtClean="0"/>
              <a:t>Look and feel are the most noticeable dimension of a prototype’s fidelity and, if not properly selected, can sidetrack prototype reviews. Go hi-fi too soon and users will focus on visual design, which is not appropriate in early stages. From a visual standpoint, prototypes do not have to be pixel perfect but should be proportional; for example, if the left navigation area has to occupy one-fifth of a 1024-pixel screen, it does not need to be exactly 204 pixels wide, as long as it is proportionally depicted in the prototype. As prototyping progresses through the design cycle, increase visual fidelity as needed by introducing elements of style, color, branding and graphics.</a:t>
            </a:r>
          </a:p>
          <a:p>
            <a:r>
              <a:rPr lang="en-US" b="1" dirty="0" smtClean="0"/>
              <a:t>Functional fidelity (static ↔ interactive)</a:t>
            </a:r>
            <a:r>
              <a:rPr lang="en-US" dirty="0" smtClean="0"/>
              <a:t/>
            </a:r>
            <a:br>
              <a:rPr lang="en-US" dirty="0" smtClean="0"/>
            </a:br>
            <a:r>
              <a:rPr lang="en-US" dirty="0" smtClean="0"/>
              <a:t>Does the prototype reveal how the solution will work (static) or does it appear to be fully functional and respond to user input (interactive)? This dimension is less of a distraction to users, but adding interactivity in subsequent iterations increases functional fidelity and allows the prototype to be used for usability testing and training and communications.</a:t>
            </a:r>
          </a:p>
          <a:p>
            <a:r>
              <a:rPr lang="en-US" b="1" dirty="0" smtClean="0"/>
              <a:t>Content fidelity (</a:t>
            </a:r>
            <a:r>
              <a:rPr lang="en-US" b="1" dirty="0" err="1" smtClean="0"/>
              <a:t>lorem</a:t>
            </a:r>
            <a:r>
              <a:rPr lang="en-US" b="1" dirty="0" smtClean="0"/>
              <a:t> </a:t>
            </a:r>
            <a:r>
              <a:rPr lang="en-US" b="1" dirty="0" err="1" smtClean="0"/>
              <a:t>ipsum</a:t>
            </a:r>
            <a:r>
              <a:rPr lang="en-US" b="1" dirty="0" smtClean="0"/>
              <a:t> ↔ real content)</a:t>
            </a:r>
            <a:r>
              <a:rPr lang="en-US" dirty="0" smtClean="0"/>
              <a:t/>
            </a:r>
            <a:br>
              <a:rPr lang="en-US" dirty="0" smtClean="0"/>
            </a:br>
            <a:r>
              <a:rPr lang="en-US" dirty="0" smtClean="0"/>
              <a:t>Another dimension that often distracts users is the content that is displayed in the prototype. Squiggly lines and dummy text like </a:t>
            </a:r>
            <a:r>
              <a:rPr lang="en-US" dirty="0" err="1" smtClean="0"/>
              <a:t>lorem</a:t>
            </a:r>
            <a:r>
              <a:rPr lang="en-US" dirty="0" smtClean="0"/>
              <a:t> </a:t>
            </a:r>
            <a:r>
              <a:rPr lang="en-US" dirty="0" err="1" smtClean="0"/>
              <a:t>ipsum</a:t>
            </a:r>
            <a:r>
              <a:rPr lang="en-US" dirty="0" smtClean="0"/>
              <a:t> are useful to avoid in early stages of prototyping. But as the prototype is refined, evaluate the need to replace dummy text with real content to get a feel for how it affects the overall design.</a:t>
            </a:r>
          </a:p>
          <a:p>
            <a:endParaRPr lang="en-US" dirty="0" smtClean="0"/>
          </a:p>
          <a:p>
            <a:endParaRPr lang="en-US" dirty="0" smtClean="0"/>
          </a:p>
          <a:p>
            <a:r>
              <a:rPr lang="en-US" dirty="0" smtClean="0"/>
              <a:t>he prototype usually starts small, with a few key areas mocked up, and grows in breadth and depth over multiple iterations as required areas are built out, until the prototype is finalized and handed off for development of the final product. The rapidness of the process is most evident in the iterations, which range from real-time changes to iteration cycles of a few days, depending on the scope of the prototype.</a:t>
            </a:r>
            <a:endParaRPr lang="en-US" dirty="0"/>
          </a:p>
        </p:txBody>
      </p:sp>
      <p:sp>
        <p:nvSpPr>
          <p:cNvPr id="4" name="Slide Number Placeholder 3"/>
          <p:cNvSpPr>
            <a:spLocks noGrp="1"/>
          </p:cNvSpPr>
          <p:nvPr>
            <p:ph type="sldNum" idx="10"/>
          </p:nvPr>
        </p:nvSpPr>
        <p:spPr/>
        <p:txBody>
          <a:bodyPr/>
          <a:lstStyle/>
          <a:p>
            <a:pPr algn="r"/>
            <a:fld id="{00F96E6B-1DC9-44A4-B183-4DFC216F47E6}" type="slidenum">
              <a:rPr lang="en-US" sz="1400" smtClean="0">
                <a:latin typeface="Times New Roman"/>
              </a:rPr>
              <a:t>37</a:t>
            </a:fld>
            <a:endParaRPr lang="en-US"/>
          </a:p>
        </p:txBody>
      </p:sp>
    </p:spTree>
    <p:extLst>
      <p:ext uri="{BB962C8B-B14F-4D97-AF65-F5344CB8AC3E}">
        <p14:creationId xmlns:p14="http://schemas.microsoft.com/office/powerpoint/2010/main" val="1778758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MVP SHOULD TEST RISKIEST ASSUMPTIONS.</a:t>
            </a:r>
          </a:p>
          <a:p>
            <a:endParaRPr lang="en-US" dirty="0" smtClean="0"/>
          </a:p>
          <a:p>
            <a:r>
              <a:rPr lang="en-US" dirty="0" smtClean="0"/>
              <a:t>THE BIGGEST RISK FOR MOST NEW PRODUCTS IS NOT TECHNOLOGY BUT THE MARKET (I.E. GET PAID).</a:t>
            </a:r>
          </a:p>
          <a:p>
            <a:endParaRPr lang="en-US" dirty="0"/>
          </a:p>
        </p:txBody>
      </p:sp>
      <p:sp>
        <p:nvSpPr>
          <p:cNvPr id="4" name="Slide Number Placeholder 3"/>
          <p:cNvSpPr>
            <a:spLocks noGrp="1"/>
          </p:cNvSpPr>
          <p:nvPr>
            <p:ph type="sldNum" idx="10"/>
          </p:nvPr>
        </p:nvSpPr>
        <p:spPr/>
        <p:txBody>
          <a:bodyPr/>
          <a:lstStyle/>
          <a:p>
            <a:pPr algn="r"/>
            <a:fld id="{00F96E6B-1DC9-44A4-B183-4DFC216F47E6}" type="slidenum">
              <a:rPr lang="en-US" sz="1400" smtClean="0">
                <a:latin typeface="Times New Roman"/>
              </a:rPr>
              <a:t>38</a:t>
            </a:fld>
            <a:endParaRPr lang="en-US"/>
          </a:p>
        </p:txBody>
      </p:sp>
    </p:spTree>
    <p:extLst>
      <p:ext uri="{BB962C8B-B14F-4D97-AF65-F5344CB8AC3E}">
        <p14:creationId xmlns:p14="http://schemas.microsoft.com/office/powerpoint/2010/main" val="1051386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a:prstGeom prst="rect">
            <a:avLst/>
          </a:prstGeom>
        </p:spPr>
      </p:sp>
      <p:sp>
        <p:nvSpPr>
          <p:cNvPr id="3" name="Notes Placeholder 2"/>
          <p:cNvSpPr>
            <a:spLocks noGrp="1"/>
          </p:cNvSpPr>
          <p:nvPr>
            <p:ph type="body" idx="1"/>
          </p:nvPr>
        </p:nvSpPr>
        <p:spPr/>
        <p:txBody>
          <a:bodyPr/>
          <a:lstStyle/>
          <a:p>
            <a:r>
              <a:rPr lang="en-US" dirty="0" smtClean="0"/>
              <a:t>How do you</a:t>
            </a:r>
            <a:r>
              <a:rPr lang="en-US" baseline="0" dirty="0" smtClean="0"/>
              <a:t> break down a complex problem to come up with a simple solution?</a:t>
            </a:r>
          </a:p>
          <a:p>
            <a:endParaRPr lang="en-US" baseline="0" dirty="0" smtClean="0"/>
          </a:p>
          <a:p>
            <a:pPr marL="0" indent="0">
              <a:buNone/>
            </a:pPr>
            <a:r>
              <a:rPr lang="en-US" sz="1200" dirty="0" smtClean="0"/>
              <a:t>- test your assumptions</a:t>
            </a:r>
          </a:p>
          <a:p>
            <a:pPr marL="0" indent="0">
              <a:buNone/>
            </a:pPr>
            <a:r>
              <a:rPr lang="en-US" sz="1200" dirty="0" smtClean="0"/>
              <a:t>- minimal wasted resources</a:t>
            </a:r>
          </a:p>
          <a:p>
            <a:pPr>
              <a:buFontTx/>
              <a:buChar char="-"/>
            </a:pPr>
            <a:r>
              <a:rPr lang="en-US" sz="1200" dirty="0" smtClean="0"/>
              <a:t>iterative based on user </a:t>
            </a:r>
            <a:r>
              <a:rPr lang="nl-NL" sz="1200" dirty="0" err="1" smtClean="0"/>
              <a:t>needs</a:t>
            </a:r>
            <a:endParaRPr lang="nl-NL" sz="1200" dirty="0" smtClean="0"/>
          </a:p>
          <a:p>
            <a:pPr marL="0" indent="0">
              <a:buNone/>
            </a:pPr>
            <a:endParaRPr lang="en-US" sz="1200" dirty="0" smtClean="0">
              <a:solidFill>
                <a:schemeClr val="bg1"/>
              </a:solidFill>
            </a:endParaRPr>
          </a:p>
          <a:p>
            <a:pPr marL="0" indent="0">
              <a:buNone/>
            </a:pPr>
            <a:r>
              <a:rPr lang="en-US" sz="1200" dirty="0" smtClean="0">
                <a:solidFill>
                  <a:srgbClr val="1EA5BE"/>
                </a:solidFill>
              </a:rPr>
              <a:t>Build something your customers can use</a:t>
            </a:r>
          </a:p>
          <a:p>
            <a:endParaRPr lang="en-US" dirty="0"/>
          </a:p>
        </p:txBody>
      </p:sp>
      <p:sp>
        <p:nvSpPr>
          <p:cNvPr id="4" name="Slide Number Placeholder 3"/>
          <p:cNvSpPr>
            <a:spLocks noGrp="1"/>
          </p:cNvSpPr>
          <p:nvPr>
            <p:ph type="sldNum" sz="quarter" idx="10"/>
          </p:nvPr>
        </p:nvSpPr>
        <p:spPr/>
        <p:txBody>
          <a:bodyPr/>
          <a:lstStyle/>
          <a:p>
            <a:pPr>
              <a:defRPr/>
            </a:pPr>
            <a:fld id="{A67EBF2B-35DC-3F44-8AB0-349D4E5CDB03}" type="slidenum">
              <a:rPr lang="en-US" smtClean="0"/>
              <a:pPr>
                <a:defRPr/>
              </a:pPr>
              <a:t>39</a:t>
            </a:fld>
            <a:endParaRPr lang="en-US"/>
          </a:p>
        </p:txBody>
      </p:sp>
    </p:spTree>
    <p:extLst>
      <p:ext uri="{BB962C8B-B14F-4D97-AF65-F5344CB8AC3E}">
        <p14:creationId xmlns:p14="http://schemas.microsoft.com/office/powerpoint/2010/main" val="541498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dirty="0" smtClean="0">
                <a:solidFill>
                  <a:schemeClr val="tx1">
                    <a:lumMod val="50000"/>
                    <a:lumOff val="50000"/>
                  </a:schemeClr>
                </a:solidFill>
                <a:effectLst/>
                <a:latin typeface="Helvetica Neue" charset="0"/>
                <a:ea typeface="Helvetica Neue" charset="0"/>
                <a:cs typeface="Helvetica Neue" charset="0"/>
              </a:rPr>
              <a:t>Mocked-up brochure of your imagined</a:t>
            </a:r>
            <a:r>
              <a:rPr lang="en-US" sz="1200" baseline="0" dirty="0" smtClean="0">
                <a:solidFill>
                  <a:schemeClr val="tx1">
                    <a:lumMod val="50000"/>
                    <a:lumOff val="50000"/>
                  </a:schemeClr>
                </a:solidFill>
                <a:effectLst/>
                <a:latin typeface="Helvetica Neue" charset="0"/>
                <a:ea typeface="Helvetica Neue" charset="0"/>
                <a:cs typeface="Helvetica Neue" charset="0"/>
              </a:rPr>
              <a:t> value proposition</a:t>
            </a:r>
            <a:endParaRPr lang="en-US" sz="1200" dirty="0" smtClean="0">
              <a:solidFill>
                <a:schemeClr val="tx1">
                  <a:lumMod val="50000"/>
                  <a:lumOff val="50000"/>
                </a:schemeClr>
              </a:solidFill>
              <a:effectLst/>
              <a:latin typeface="Helvetica Neue" charset="0"/>
              <a:ea typeface="Helvetica Neue" charset="0"/>
              <a:cs typeface="Helvetica Neue" charset="0"/>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dirty="0" smtClean="0">
              <a:solidFill>
                <a:schemeClr val="tx1">
                  <a:lumMod val="50000"/>
                  <a:lumOff val="50000"/>
                </a:schemeClr>
              </a:solidFill>
              <a:effectLst/>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pPr>
              <a:defRPr/>
            </a:pPr>
            <a:fld id="{A67EBF2B-35DC-3F44-8AB0-349D4E5CDB03}" type="slidenum">
              <a:rPr lang="en-US" smtClean="0"/>
              <a:pPr>
                <a:defRPr/>
              </a:pPr>
              <a:t>40</a:t>
            </a:fld>
            <a:endParaRPr lang="en-US"/>
          </a:p>
        </p:txBody>
      </p:sp>
    </p:spTree>
    <p:extLst>
      <p:ext uri="{BB962C8B-B14F-4D97-AF65-F5344CB8AC3E}">
        <p14:creationId xmlns:p14="http://schemas.microsoft.com/office/powerpoint/2010/main" val="52365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5</a:t>
            </a:fld>
            <a:endParaRPr lang="en-US"/>
          </a:p>
        </p:txBody>
      </p:sp>
    </p:spTree>
    <p:extLst>
      <p:ext uri="{BB962C8B-B14F-4D97-AF65-F5344CB8AC3E}">
        <p14:creationId xmlns:p14="http://schemas.microsoft.com/office/powerpoint/2010/main" val="1763196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Zoom in pivot &gt; example </a:t>
            </a:r>
            <a:r>
              <a:rPr lang="en-US" dirty="0" err="1" smtClean="0"/>
              <a:t>youtube</a:t>
            </a:r>
            <a:r>
              <a:rPr lang="en-US" dirty="0" smtClean="0"/>
              <a:t> &gt; dating site &gt; only thing people</a:t>
            </a:r>
            <a:r>
              <a:rPr lang="en-US" baseline="0" dirty="0" smtClean="0"/>
              <a:t> did was uploading videos</a:t>
            </a:r>
          </a:p>
          <a:p>
            <a:endParaRPr lang="en-US" dirty="0"/>
          </a:p>
        </p:txBody>
      </p:sp>
      <p:sp>
        <p:nvSpPr>
          <p:cNvPr id="4" name="Slide Number Placeholder 3"/>
          <p:cNvSpPr>
            <a:spLocks noGrp="1"/>
          </p:cNvSpPr>
          <p:nvPr>
            <p:ph type="sldNum" idx="10"/>
          </p:nvPr>
        </p:nvSpPr>
        <p:spPr/>
        <p:txBody>
          <a:bodyPr/>
          <a:lstStyle/>
          <a:p>
            <a:pPr algn="r"/>
            <a:fld id="{00F96E6B-1DC9-44A4-B183-4DFC216F47E6}" type="slidenum">
              <a:rPr lang="en-US" sz="1400" smtClean="0">
                <a:latin typeface="Times New Roman"/>
              </a:rPr>
              <a:t>49</a:t>
            </a:fld>
            <a:endParaRPr lang="en-US"/>
          </a:p>
        </p:txBody>
      </p:sp>
    </p:spTree>
    <p:extLst>
      <p:ext uri="{BB962C8B-B14F-4D97-AF65-F5344CB8AC3E}">
        <p14:creationId xmlns:p14="http://schemas.microsoft.com/office/powerpoint/2010/main" val="545873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914400" y="3257640"/>
            <a:ext cx="7314840" cy="3085920"/>
          </a:xfrm>
          <a:prstGeom prst="rect">
            <a:avLst/>
          </a:prstGeom>
        </p:spPr>
        <p:txBody>
          <a:bodyPr/>
          <a:lstStyle/>
          <a:p>
            <a:r>
              <a:rPr lang="en-US" sz="2000" strike="noStrike">
                <a:latin typeface="Arial"/>
              </a:rPr>
              <a:t>How does it work, what is the product</a:t>
            </a:r>
            <a:endParaRPr/>
          </a:p>
          <a:p>
            <a:endParaRPr/>
          </a:p>
          <a:p>
            <a:pPr>
              <a:lnSpc>
                <a:spcPct val="100000"/>
              </a:lnSpc>
            </a:pPr>
            <a:r>
              <a:rPr lang="en-US" sz="2000" strike="noStrike">
                <a:latin typeface="Arial"/>
              </a:rPr>
              <a:t>Bernie =&gt; </a:t>
            </a:r>
            <a:endParaRPr/>
          </a:p>
          <a:p>
            <a:pPr>
              <a:lnSpc>
                <a:spcPct val="100000"/>
              </a:lnSpc>
            </a:pPr>
            <a:r>
              <a:rPr lang="en-US" sz="2000" strike="noStrike">
                <a:latin typeface="Arial"/>
              </a:rPr>
              <a:t>...one day activities...</a:t>
            </a:r>
            <a:endParaRPr/>
          </a:p>
          <a:p>
            <a:pPr>
              <a:lnSpc>
                <a:spcPct val="100000"/>
              </a:lnSpc>
            </a:pPr>
            <a:endParaRPr/>
          </a:p>
          <a:p>
            <a:pPr>
              <a:lnSpc>
                <a:spcPct val="100000"/>
              </a:lnSpc>
            </a:pPr>
            <a:r>
              <a:rPr lang="en-US" sz="2000" strike="noStrike">
                <a:latin typeface="Arial"/>
              </a:rPr>
              <a:t>Headline: Travelers meet Locals</a:t>
            </a:r>
            <a:endParaRPr/>
          </a:p>
        </p:txBody>
      </p:sp>
      <p:sp>
        <p:nvSpPr>
          <p:cNvPr id="240" name="TextShape 2"/>
          <p:cNvSpPr txBox="1"/>
          <p:nvPr/>
        </p:nvSpPr>
        <p:spPr>
          <a:xfrm>
            <a:off x="5180040" y="6513480"/>
            <a:ext cx="3962160" cy="342720"/>
          </a:xfrm>
          <a:prstGeom prst="rect">
            <a:avLst/>
          </a:prstGeom>
          <a:noFill/>
          <a:ln>
            <a:noFill/>
          </a:ln>
        </p:spPr>
        <p:txBody>
          <a:bodyPr anchor="b"/>
          <a:lstStyle/>
          <a:p>
            <a:pPr>
              <a:lnSpc>
                <a:spcPct val="100000"/>
              </a:lnSpc>
            </a:pPr>
            <a:fld id="{1140FB90-E785-46A9-8B88-C1D9A159AE58}" type="slidenum">
              <a:rPr lang="en-US" sz="1200" strike="noStrike">
                <a:solidFill>
                  <a:srgbClr val="000000"/>
                </a:solidFill>
                <a:latin typeface="+mn-lt"/>
                <a:ea typeface="+mn-ea"/>
              </a:rPr>
              <a:t>51</a:t>
            </a:fld>
            <a:endParaRPr/>
          </a:p>
        </p:txBody>
      </p:sp>
    </p:spTree>
    <p:extLst>
      <p:ext uri="{BB962C8B-B14F-4D97-AF65-F5344CB8AC3E}">
        <p14:creationId xmlns:p14="http://schemas.microsoft.com/office/powerpoint/2010/main" val="79123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than a century ago, </a:t>
            </a:r>
            <a:r>
              <a:rPr lang="en-US" b="1" dirty="0" smtClean="0"/>
              <a:t>Louis Pasteur</a:t>
            </a:r>
            <a:r>
              <a:rPr lang="en-US" dirty="0" smtClean="0"/>
              <a:t> said, “Chance favors only the prepared mind.” By this he meant that sudden flashes of insight don't just happen— they are the products of preparation. Preparation, therefore, is the key to a successful and fulfilling scientific career.</a:t>
            </a:r>
          </a:p>
          <a:p>
            <a:endParaRPr lang="en-US" dirty="0" smtClean="0"/>
          </a:p>
          <a:p>
            <a:endParaRPr lang="en-US" dirty="0" smtClean="0"/>
          </a:p>
          <a:p>
            <a:r>
              <a:rPr lang="en-US" dirty="0" smtClean="0"/>
              <a:t>In order to make it clear how relevant your product is for your audience, you need to learn about them — and fast. You may have had the opportunity to get some background on their company and the people in the room.</a:t>
            </a:r>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55</a:t>
            </a:fld>
            <a:endParaRPr lang="en-US"/>
          </a:p>
        </p:txBody>
      </p:sp>
    </p:spTree>
    <p:extLst>
      <p:ext uri="{BB962C8B-B14F-4D97-AF65-F5344CB8AC3E}">
        <p14:creationId xmlns:p14="http://schemas.microsoft.com/office/powerpoint/2010/main" val="193389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time they agree to a demo, today’s savvy prospects have researched your product and your competitors’ on the web and have a very good idea of what they need. At the demo, they will have very specific, detailed, technical questions that they have not been able to answer through their research. They expect answers and if they don’t get them they will take their business elsewhere.</a:t>
            </a:r>
          </a:p>
          <a:p>
            <a:r>
              <a:rPr lang="en-US" dirty="0" smtClean="0"/>
              <a:t>You are the product expert.  Prospects expect you to know how your product solves their problems. As a rule of thumb, if you can’t answer 85-90 percent of the questions asked during the demo–you’re not ready.</a:t>
            </a:r>
          </a:p>
          <a:p>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56</a:t>
            </a:fld>
            <a:endParaRPr lang="en-US"/>
          </a:p>
        </p:txBody>
      </p:sp>
    </p:spTree>
    <p:extLst>
      <p:ext uri="{BB962C8B-B14F-4D97-AF65-F5344CB8AC3E}">
        <p14:creationId xmlns:p14="http://schemas.microsoft.com/office/powerpoint/2010/main" val="160310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Define a WOW moment</a:t>
            </a:r>
          </a:p>
          <a:p>
            <a:r>
              <a:rPr lang="en-US" dirty="0" smtClean="0"/>
              <a:t>This is the moment that everybody must remember, in which you show the best of the product. You’ve already chosen your main message, and this is exactly what you want to drill in. In demos that are longer or technically deeper, you might need more than one WOW moment. Do you remember when Steve Jobs </a:t>
            </a:r>
            <a:r>
              <a:rPr lang="en-US" dirty="0" smtClean="0">
                <a:hlinkClick r:id="rId3"/>
              </a:rPr>
              <a:t>unveiled the MacBook Air</a:t>
            </a:r>
            <a:r>
              <a:rPr lang="en-US" dirty="0" smtClean="0"/>
              <a:t> from a manila envelope?</a:t>
            </a:r>
          </a:p>
          <a:p>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58</a:t>
            </a:fld>
            <a:endParaRPr lang="en-US"/>
          </a:p>
        </p:txBody>
      </p:sp>
    </p:spTree>
    <p:extLst>
      <p:ext uri="{BB962C8B-B14F-4D97-AF65-F5344CB8AC3E}">
        <p14:creationId xmlns:p14="http://schemas.microsoft.com/office/powerpoint/2010/main" val="1380274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Feature-rich demos generally leave the impression that a product is overly complex. Simplify your demo so that it highlights a small handful of features, all of which are of high value to the customer.</a:t>
            </a:r>
          </a:p>
          <a:p>
            <a:endParaRPr lang="en-US" dirty="0" smtClean="0"/>
          </a:p>
          <a:p>
            <a:r>
              <a:rPr lang="en-US" b="1" dirty="0" smtClean="0"/>
              <a:t>Product Demonstration Tip #9 = Don’t overwhelm the Customer (Demonstrate—don’t train)</a:t>
            </a:r>
            <a:r>
              <a:rPr lang="en-US" dirty="0" smtClean="0"/>
              <a:t/>
            </a:r>
            <a:br>
              <a:rPr lang="en-US" dirty="0" smtClean="0"/>
            </a:br>
            <a:r>
              <a:rPr lang="en-US" dirty="0" smtClean="0"/>
              <a:t>Here’s novel idea: when you demonstrate a product, just </a:t>
            </a:r>
            <a:r>
              <a:rPr lang="en-US" i="1" dirty="0" smtClean="0"/>
              <a:t>demonstrate</a:t>
            </a:r>
            <a:r>
              <a:rPr lang="en-US" dirty="0" smtClean="0"/>
              <a:t> the product.  Your job is to demonstrate a product not to train a purchaser on how the product operates.  A fine line, I know, but an important distinction. For example, when you took the car out for a demo ride you got a sense for how it handles, how it feels, how it looks.   It wasn’t until you got the car home that you opened the owners’ manual to learn how to program the radio.  A customer who endures a seemingly endless parade of menu screens, icons, and blinking cursors may lose focus, turn bleary-eyed, and eventually tune out.  You can’t show someone how easy your product is to use by making it look complicated.</a:t>
            </a:r>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60</a:t>
            </a:fld>
            <a:endParaRPr lang="en-US"/>
          </a:p>
        </p:txBody>
      </p:sp>
    </p:spTree>
    <p:extLst>
      <p:ext uri="{BB962C8B-B14F-4D97-AF65-F5344CB8AC3E}">
        <p14:creationId xmlns:p14="http://schemas.microsoft.com/office/powerpoint/2010/main" val="92147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demonstrating ANYTHING to a customer, rehearse the entire demonstration beforehand at least five times. Also, if possible, do a dry run (or two) in the actual location where you'll be giving the demo.</a:t>
            </a:r>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63</a:t>
            </a:fld>
            <a:endParaRPr lang="en-US"/>
          </a:p>
        </p:txBody>
      </p:sp>
    </p:spTree>
    <p:extLst>
      <p:ext uri="{BB962C8B-B14F-4D97-AF65-F5344CB8AC3E}">
        <p14:creationId xmlns:p14="http://schemas.microsoft.com/office/powerpoint/2010/main" val="514201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add original thoughts, examples, and stories to your demonstration you attract the attention of your customer.  An interesting story may even answer a customer question or objection.   Draw on personal experiences for a spontaneous demonstration or jot down some stories in advance to be dropped into conversation when needed.  “</a:t>
            </a:r>
            <a:r>
              <a:rPr lang="en-US" i="1" dirty="0" smtClean="0"/>
              <a:t>I got a call last week from a customer who bought this same unit last year….”</a:t>
            </a:r>
            <a:r>
              <a:rPr lang="en-US" dirty="0" smtClean="0"/>
              <a:t>;  “</a:t>
            </a:r>
            <a:r>
              <a:rPr lang="en-US" i="1" dirty="0" smtClean="0"/>
              <a:t>I have this same machine at home and my husband….”</a:t>
            </a:r>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64</a:t>
            </a:fld>
            <a:endParaRPr lang="en-US"/>
          </a:p>
        </p:txBody>
      </p:sp>
    </p:spTree>
    <p:extLst>
      <p:ext uri="{BB962C8B-B14F-4D97-AF65-F5344CB8AC3E}">
        <p14:creationId xmlns:p14="http://schemas.microsoft.com/office/powerpoint/2010/main" val="1211164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than a century ago, </a:t>
            </a:r>
            <a:r>
              <a:rPr lang="en-US" b="1" dirty="0" smtClean="0"/>
              <a:t>Louis Pasteur</a:t>
            </a:r>
            <a:r>
              <a:rPr lang="en-US" dirty="0" smtClean="0"/>
              <a:t> said, “Chance favors only the prepared mind.” By this he meant that sudden flashes of insight don't just happen— they are the products of preparation. Preparation, therefore, is the key to a successful and fulfilling scientific career.</a:t>
            </a:r>
          </a:p>
          <a:p>
            <a:endParaRPr lang="en-US" dirty="0" smtClean="0"/>
          </a:p>
          <a:p>
            <a:endParaRPr lang="en-US" dirty="0" smtClean="0"/>
          </a:p>
          <a:p>
            <a:r>
              <a:rPr lang="en-US" dirty="0" smtClean="0"/>
              <a:t>In order to make it clear how relevant your product is for your audience, you need to learn about them — and fast. You may have had the opportunity to get some background on their company and the people in the room.</a:t>
            </a:r>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65</a:t>
            </a:fld>
            <a:endParaRPr lang="en-US"/>
          </a:p>
        </p:txBody>
      </p:sp>
    </p:spTree>
    <p:extLst>
      <p:ext uri="{BB962C8B-B14F-4D97-AF65-F5344CB8AC3E}">
        <p14:creationId xmlns:p14="http://schemas.microsoft.com/office/powerpoint/2010/main" val="1749015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time they agree to a demo, today’s savvy prospects have researched your product and your competitors’ on the web and have a very good idea of what they need. At the demo, they will have very specific, detailed, technical questions that they have not been able to answer through their research. They expect answers and if they don’t get them they will take their business elsewhere.</a:t>
            </a:r>
          </a:p>
          <a:p>
            <a:r>
              <a:rPr lang="en-US" dirty="0" smtClean="0"/>
              <a:t>You are the product expert.  Prospects expect you to know how your product solves their problems. As a rule of thumb, if you can’t answer 85-90 percent of the questions asked during the demo–you’re not ready.</a:t>
            </a:r>
          </a:p>
          <a:p>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66</a:t>
            </a:fld>
            <a:endParaRPr lang="en-US"/>
          </a:p>
        </p:txBody>
      </p:sp>
    </p:spTree>
    <p:extLst>
      <p:ext uri="{BB962C8B-B14F-4D97-AF65-F5344CB8AC3E}">
        <p14:creationId xmlns:p14="http://schemas.microsoft.com/office/powerpoint/2010/main" val="145665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Make great complementary slides</a:t>
            </a:r>
          </a:p>
          <a:p>
            <a:r>
              <a:rPr lang="en-US" dirty="0" smtClean="0"/>
              <a:t>Slides are not mandatory, but they can help you to reinforce information that could be easily missed during the demo. I recommend using slides before the demo to explaining the demo’s context or after the demo to outline the call to action such as how to order your product, or both – but try to avoid showing slides in the middle of the demo.  This is where your product should be the </a:t>
            </a:r>
            <a:r>
              <a:rPr lang="en-US" dirty="0" err="1" smtClean="0"/>
              <a:t>centre</a:t>
            </a:r>
            <a:r>
              <a:rPr lang="en-US" dirty="0" smtClean="0"/>
              <a:t> of focus.</a:t>
            </a:r>
          </a:p>
          <a:p>
            <a:r>
              <a:rPr lang="en-US" dirty="0" smtClean="0"/>
              <a:t>If you’re using slides, think of how you’re going to transition between them and the actual product demo segments so you can smooth it out as much as possible.  Keep your slides simple, with clear text and clean design that doesn’t distract the audience.</a:t>
            </a:r>
          </a:p>
          <a:p>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9</a:t>
            </a:fld>
            <a:endParaRPr lang="en-US"/>
          </a:p>
        </p:txBody>
      </p:sp>
    </p:spTree>
    <p:extLst>
      <p:ext uri="{BB962C8B-B14F-4D97-AF65-F5344CB8AC3E}">
        <p14:creationId xmlns:p14="http://schemas.microsoft.com/office/powerpoint/2010/main" val="584176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Unless you're demoing for the customer's engineers, focus on what the product will do for the prospect's firm, not on how your product functions internally. And remember, no biz-blab! Phrases like "best in class" and "leading edge" make you sound foolish.</a:t>
            </a:r>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67</a:t>
            </a:fld>
            <a:endParaRPr lang="en-US"/>
          </a:p>
        </p:txBody>
      </p:sp>
    </p:spTree>
    <p:extLst>
      <p:ext uri="{BB962C8B-B14F-4D97-AF65-F5344CB8AC3E}">
        <p14:creationId xmlns:p14="http://schemas.microsoft.com/office/powerpoint/2010/main" val="1411547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Feature-rich demos generally leave the impression that a product is overly complex. Simplify your demo so that it highlights a small handful of features, all of which are of high value to the customer.</a:t>
            </a:r>
          </a:p>
          <a:p>
            <a:endParaRPr lang="en-US" dirty="0" smtClean="0"/>
          </a:p>
          <a:p>
            <a:r>
              <a:rPr lang="en-US" b="1" dirty="0" smtClean="0"/>
              <a:t>Product Demonstration Tip #9 = Don’t overwhelm the Customer (Demonstrate—don’t train)</a:t>
            </a:r>
            <a:r>
              <a:rPr lang="en-US" dirty="0" smtClean="0"/>
              <a:t/>
            </a:r>
            <a:br>
              <a:rPr lang="en-US" dirty="0" smtClean="0"/>
            </a:br>
            <a:r>
              <a:rPr lang="en-US" dirty="0" smtClean="0"/>
              <a:t>Here’s novel idea: when you demonstrate a product, just </a:t>
            </a:r>
            <a:r>
              <a:rPr lang="en-US" i="1" dirty="0" smtClean="0"/>
              <a:t>demonstrate</a:t>
            </a:r>
            <a:r>
              <a:rPr lang="en-US" dirty="0" smtClean="0"/>
              <a:t> the product.  Your job is to demonstrate a product not to train a purchaser on how the product operates.  A fine line, I know, but an important distinction. For example, when you took the car out for a demo ride you got a sense for how it handles, how it feels, how it looks.   It wasn’t until you got the car home that you opened the owners’ manual to learn how to program the radio.  A customer who endures a seemingly endless parade of menu screens, icons, and blinking cursors may lose focus, turn bleary-eyed, and eventually tune out.  You can’t show someone how easy your product is to use by making it look complicated.</a:t>
            </a:r>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10</a:t>
            </a:fld>
            <a:endParaRPr lang="en-US"/>
          </a:p>
        </p:txBody>
      </p:sp>
    </p:spTree>
    <p:extLst>
      <p:ext uri="{BB962C8B-B14F-4D97-AF65-F5344CB8AC3E}">
        <p14:creationId xmlns:p14="http://schemas.microsoft.com/office/powerpoint/2010/main" val="1753305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Unless you're demoing for the customer's engineers, focus on what the product will do for the prospect's firm, not on how your product functions internally. And remember, no biz-blab! Phrases like "best in class" and "leading edge" make you sound foolish.</a:t>
            </a:r>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11</a:t>
            </a:fld>
            <a:endParaRPr lang="en-US"/>
          </a:p>
        </p:txBody>
      </p:sp>
    </p:spTree>
    <p:extLst>
      <p:ext uri="{BB962C8B-B14F-4D97-AF65-F5344CB8AC3E}">
        <p14:creationId xmlns:p14="http://schemas.microsoft.com/office/powerpoint/2010/main" val="441568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Define a WOW moment</a:t>
            </a:r>
          </a:p>
          <a:p>
            <a:r>
              <a:rPr lang="en-US" dirty="0" smtClean="0"/>
              <a:t>This is the moment that everybody must remember, in which you show the best of the product. You’ve already chosen your main message, and this is exactly what you want to drill in. In demos that are longer or technically deeper, you might need more than one WOW moment. Do you remember when Steve Jobs </a:t>
            </a:r>
            <a:r>
              <a:rPr lang="en-US" dirty="0" smtClean="0">
                <a:hlinkClick r:id="rId3"/>
              </a:rPr>
              <a:t>unveiled the MacBook Air</a:t>
            </a:r>
            <a:r>
              <a:rPr lang="en-US" dirty="0" smtClean="0"/>
              <a:t> from a manila envelope?</a:t>
            </a:r>
          </a:p>
          <a:p>
            <a:endParaRPr lang="en-US" dirty="0"/>
          </a:p>
        </p:txBody>
      </p:sp>
      <p:sp>
        <p:nvSpPr>
          <p:cNvPr id="4" name="Slide Number Placeholder 3"/>
          <p:cNvSpPr>
            <a:spLocks noGrp="1"/>
          </p:cNvSpPr>
          <p:nvPr>
            <p:ph type="sldNum" sz="quarter" idx="10"/>
          </p:nvPr>
        </p:nvSpPr>
        <p:spPr/>
        <p:txBody>
          <a:bodyPr/>
          <a:lstStyle/>
          <a:p>
            <a:fld id="{C055FCF8-710F-3742-A102-2E75FA21D737}" type="slidenum">
              <a:rPr lang="en-US" smtClean="0"/>
              <a:pPr/>
              <a:t>13</a:t>
            </a:fld>
            <a:endParaRPr lang="en-US"/>
          </a:p>
        </p:txBody>
      </p:sp>
    </p:spTree>
    <p:extLst>
      <p:ext uri="{BB962C8B-B14F-4D97-AF65-F5344CB8AC3E}">
        <p14:creationId xmlns:p14="http://schemas.microsoft.com/office/powerpoint/2010/main" val="159776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914400" y="3257640"/>
            <a:ext cx="7314840" cy="3085920"/>
          </a:xfrm>
          <a:prstGeom prst="rect">
            <a:avLst/>
          </a:prstGeom>
        </p:spPr>
        <p:txBody>
          <a:bodyPr/>
          <a:lstStyle/>
          <a:p>
            <a:r>
              <a:rPr lang="en-US" sz="2000" strike="noStrike">
                <a:latin typeface="Arial"/>
              </a:rPr>
              <a:t>How does it work, what is the product</a:t>
            </a:r>
            <a:endParaRPr/>
          </a:p>
          <a:p>
            <a:endParaRPr/>
          </a:p>
          <a:p>
            <a:pPr>
              <a:lnSpc>
                <a:spcPct val="100000"/>
              </a:lnSpc>
            </a:pPr>
            <a:r>
              <a:rPr lang="en-US" sz="2000" strike="noStrike">
                <a:latin typeface="Arial"/>
              </a:rPr>
              <a:t>Bernie =&gt; </a:t>
            </a:r>
            <a:endParaRPr/>
          </a:p>
          <a:p>
            <a:pPr>
              <a:lnSpc>
                <a:spcPct val="100000"/>
              </a:lnSpc>
            </a:pPr>
            <a:r>
              <a:rPr lang="en-US" sz="2000" strike="noStrike">
                <a:latin typeface="Arial"/>
              </a:rPr>
              <a:t>...one day activities...</a:t>
            </a:r>
            <a:endParaRPr/>
          </a:p>
          <a:p>
            <a:pPr>
              <a:lnSpc>
                <a:spcPct val="100000"/>
              </a:lnSpc>
            </a:pPr>
            <a:endParaRPr/>
          </a:p>
          <a:p>
            <a:pPr>
              <a:lnSpc>
                <a:spcPct val="100000"/>
              </a:lnSpc>
            </a:pPr>
            <a:r>
              <a:rPr lang="en-US" sz="2000" strike="noStrike">
                <a:latin typeface="Arial"/>
              </a:rPr>
              <a:t>Headline: Travelers meet Locals</a:t>
            </a:r>
            <a:endParaRPr/>
          </a:p>
        </p:txBody>
      </p:sp>
      <p:sp>
        <p:nvSpPr>
          <p:cNvPr id="240" name="TextShape 2"/>
          <p:cNvSpPr txBox="1"/>
          <p:nvPr/>
        </p:nvSpPr>
        <p:spPr>
          <a:xfrm>
            <a:off x="5180040" y="6513480"/>
            <a:ext cx="3962160" cy="342720"/>
          </a:xfrm>
          <a:prstGeom prst="rect">
            <a:avLst/>
          </a:prstGeom>
          <a:noFill/>
          <a:ln>
            <a:noFill/>
          </a:ln>
        </p:spPr>
        <p:txBody>
          <a:bodyPr anchor="b"/>
          <a:lstStyle/>
          <a:p>
            <a:pPr>
              <a:lnSpc>
                <a:spcPct val="100000"/>
              </a:lnSpc>
            </a:pPr>
            <a:fld id="{1140FB90-E785-46A9-8B88-C1D9A159AE58}" type="slidenum">
              <a:rPr lang="en-US" sz="1200" strike="noStrike">
                <a:solidFill>
                  <a:srgbClr val="000000"/>
                </a:solidFill>
                <a:latin typeface="+mn-lt"/>
                <a:ea typeface="+mn-ea"/>
              </a:rPr>
              <a:t>15</a:t>
            </a:fld>
            <a:endParaRPr/>
          </a:p>
        </p:txBody>
      </p:sp>
    </p:spTree>
    <p:extLst>
      <p:ext uri="{BB962C8B-B14F-4D97-AF65-F5344CB8AC3E}">
        <p14:creationId xmlns:p14="http://schemas.microsoft.com/office/powerpoint/2010/main" val="850212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914400" y="3257640"/>
            <a:ext cx="7314840" cy="3085920"/>
          </a:xfrm>
          <a:prstGeom prst="rect">
            <a:avLst/>
          </a:prstGeom>
        </p:spPr>
        <p:txBody>
          <a:bodyPr/>
          <a:lstStyle/>
          <a:p>
            <a:r>
              <a:rPr lang="en-US" sz="2000" strike="noStrike">
                <a:latin typeface="Arial"/>
              </a:rPr>
              <a:t>How does it work, what is the product</a:t>
            </a:r>
            <a:endParaRPr/>
          </a:p>
          <a:p>
            <a:endParaRPr/>
          </a:p>
          <a:p>
            <a:pPr>
              <a:lnSpc>
                <a:spcPct val="100000"/>
              </a:lnSpc>
            </a:pPr>
            <a:r>
              <a:rPr lang="en-US" sz="2000" strike="noStrike">
                <a:latin typeface="Arial"/>
              </a:rPr>
              <a:t>Bernie =&gt; </a:t>
            </a:r>
            <a:endParaRPr/>
          </a:p>
          <a:p>
            <a:pPr>
              <a:lnSpc>
                <a:spcPct val="100000"/>
              </a:lnSpc>
            </a:pPr>
            <a:r>
              <a:rPr lang="en-US" sz="2000" strike="noStrike">
                <a:latin typeface="Arial"/>
              </a:rPr>
              <a:t>...one day activities...</a:t>
            </a:r>
            <a:endParaRPr/>
          </a:p>
          <a:p>
            <a:pPr>
              <a:lnSpc>
                <a:spcPct val="100000"/>
              </a:lnSpc>
            </a:pPr>
            <a:endParaRPr/>
          </a:p>
          <a:p>
            <a:pPr>
              <a:lnSpc>
                <a:spcPct val="100000"/>
              </a:lnSpc>
            </a:pPr>
            <a:r>
              <a:rPr lang="en-US" sz="2000" strike="noStrike">
                <a:latin typeface="Arial"/>
              </a:rPr>
              <a:t>Headline: Travelers meet Locals</a:t>
            </a:r>
            <a:endParaRPr/>
          </a:p>
        </p:txBody>
      </p:sp>
      <p:sp>
        <p:nvSpPr>
          <p:cNvPr id="240" name="TextShape 2"/>
          <p:cNvSpPr txBox="1"/>
          <p:nvPr/>
        </p:nvSpPr>
        <p:spPr>
          <a:xfrm>
            <a:off x="5180040" y="6513480"/>
            <a:ext cx="3962160" cy="342720"/>
          </a:xfrm>
          <a:prstGeom prst="rect">
            <a:avLst/>
          </a:prstGeom>
          <a:noFill/>
          <a:ln>
            <a:noFill/>
          </a:ln>
        </p:spPr>
        <p:txBody>
          <a:bodyPr anchor="b"/>
          <a:lstStyle/>
          <a:p>
            <a:pPr>
              <a:lnSpc>
                <a:spcPct val="100000"/>
              </a:lnSpc>
            </a:pPr>
            <a:fld id="{1140FB90-E785-46A9-8B88-C1D9A159AE58}" type="slidenum">
              <a:rPr lang="en-US" sz="1200" strike="noStrike">
                <a:solidFill>
                  <a:srgbClr val="000000"/>
                </a:solidFill>
                <a:latin typeface="+mn-lt"/>
                <a:ea typeface="+mn-ea"/>
              </a:rPr>
              <a:t>16</a:t>
            </a:fld>
            <a:endParaRPr/>
          </a:p>
        </p:txBody>
      </p:sp>
    </p:spTree>
    <p:extLst>
      <p:ext uri="{BB962C8B-B14F-4D97-AF65-F5344CB8AC3E}">
        <p14:creationId xmlns:p14="http://schemas.microsoft.com/office/powerpoint/2010/main" val="1660218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Gill Sans"/>
                <a:cs typeface="Gill Sans"/>
              </a:rPr>
              <a:t>Don’t sell products and services to customers, but rather try to help people address their jobs to be done.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PRODUCTS ARE BOUGHT BECAUSE THEY SOLVE A “JOB TO BE DONE”.</a:t>
            </a:r>
          </a:p>
          <a:p>
            <a:endParaRPr lang="en-US" dirty="0"/>
          </a:p>
        </p:txBody>
      </p:sp>
      <p:sp>
        <p:nvSpPr>
          <p:cNvPr id="4" name="Slide Number Placeholder 3"/>
          <p:cNvSpPr>
            <a:spLocks noGrp="1"/>
          </p:cNvSpPr>
          <p:nvPr>
            <p:ph type="sldNum" idx="10"/>
          </p:nvPr>
        </p:nvSpPr>
        <p:spPr/>
        <p:txBody>
          <a:bodyPr/>
          <a:lstStyle/>
          <a:p>
            <a:pPr algn="r"/>
            <a:fld id="{00F96E6B-1DC9-44A4-B183-4DFC216F47E6}" type="slidenum">
              <a:rPr lang="en-US" sz="1400" smtClean="0">
                <a:latin typeface="Times New Roman"/>
              </a:rPr>
              <a:t>20</a:t>
            </a:fld>
            <a:endParaRPr lang="en-US"/>
          </a:p>
        </p:txBody>
      </p:sp>
    </p:spTree>
    <p:extLst>
      <p:ext uri="{BB962C8B-B14F-4D97-AF65-F5344CB8AC3E}">
        <p14:creationId xmlns:p14="http://schemas.microsoft.com/office/powerpoint/2010/main" val="1395678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4500"/>
            </a:lvl1pPr>
          </a:lstStyle>
          <a:p>
            <a:r>
              <a:rPr lang="de-DE" smtClean="0"/>
              <a:t>Titelmasterformat durch Klicken bearbeiten</a:t>
            </a:r>
            <a:endParaRPr lang="de-AT"/>
          </a:p>
        </p:txBody>
      </p:sp>
      <p:sp>
        <p:nvSpPr>
          <p:cNvPr id="3" name="Untertitel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de-AT"/>
          </a:p>
        </p:txBody>
      </p:sp>
      <p:sp>
        <p:nvSpPr>
          <p:cNvPr id="4" name="Datumsplatzhalter 3"/>
          <p:cNvSpPr>
            <a:spLocks noGrp="1"/>
          </p:cNvSpPr>
          <p:nvPr>
            <p:ph type="dt" sz="half" idx="10"/>
          </p:nvPr>
        </p:nvSpPr>
        <p:spPr/>
        <p:txBody>
          <a:bodyPr/>
          <a:lstStyle/>
          <a:p>
            <a:fld id="{18031417-F879-BA4F-8EFC-3183658E9A19}" type="datetimeFigureOut">
              <a:rPr lang="de-DE" smtClean="0"/>
              <a:pPr/>
              <a:t>16.02.2017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FC8136E-CE47-4F40-9F67-9404CC1FC965}" type="slidenum">
              <a:rPr lang="de-DE" smtClean="0"/>
              <a:pPr/>
              <a:t>‹#›</a:t>
            </a:fld>
            <a:endParaRPr lang="de-DE"/>
          </a:p>
        </p:txBody>
      </p:sp>
    </p:spTree>
    <p:extLst>
      <p:ext uri="{BB962C8B-B14F-4D97-AF65-F5344CB8AC3E}">
        <p14:creationId xmlns:p14="http://schemas.microsoft.com/office/powerpoint/2010/main" val="330886526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p:txBody>
          <a:bodyPr/>
          <a:lstStyle/>
          <a:p>
            <a:fld id="{18031417-F879-BA4F-8EFC-3183658E9A19}" type="datetimeFigureOut">
              <a:rPr lang="de-DE" smtClean="0"/>
              <a:pPr/>
              <a:t>16.02.2017</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8FC8136E-CE47-4F40-9F67-9404CC1FC965}" type="slidenum">
              <a:rPr lang="en-US" smtClean="0"/>
              <a:pPr/>
              <a:t>‹#›</a:t>
            </a:fld>
            <a:endParaRPr lang="en-US"/>
          </a:p>
        </p:txBody>
      </p:sp>
    </p:spTree>
    <p:extLst>
      <p:ext uri="{BB962C8B-B14F-4D97-AF65-F5344CB8AC3E}">
        <p14:creationId xmlns:p14="http://schemas.microsoft.com/office/powerpoint/2010/main" val="414260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43675" y="365125"/>
            <a:ext cx="1971675" cy="5811838"/>
          </a:xfrm>
        </p:spPr>
        <p:txBody>
          <a:bodyPr vert="eaVert"/>
          <a:lstStyle/>
          <a:p>
            <a:r>
              <a:rPr lang="de-DE" smtClean="0"/>
              <a:t>Titelmasterformat durch Klicken bearbeiten</a:t>
            </a:r>
            <a:endParaRPr lang="de-AT"/>
          </a:p>
        </p:txBody>
      </p:sp>
      <p:sp>
        <p:nvSpPr>
          <p:cNvPr id="3" name="Vertikaler Textplatzhalter 2"/>
          <p:cNvSpPr>
            <a:spLocks noGrp="1"/>
          </p:cNvSpPr>
          <p:nvPr>
            <p:ph type="body" orient="vert" idx="1"/>
          </p:nvPr>
        </p:nvSpPr>
        <p:spPr>
          <a:xfrm>
            <a:off x="628650" y="365125"/>
            <a:ext cx="5800725" cy="5811838"/>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p:txBody>
          <a:bodyPr/>
          <a:lstStyle/>
          <a:p>
            <a:fld id="{18031417-F879-BA4F-8EFC-3183658E9A19}" type="datetimeFigureOut">
              <a:rPr lang="de-DE" smtClean="0"/>
              <a:pPr/>
              <a:t>16.02.2017</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8FC8136E-CE47-4F40-9F67-9404CC1FC965}" type="slidenum">
              <a:rPr lang="en-US" smtClean="0"/>
              <a:pPr/>
              <a:t>‹#›</a:t>
            </a:fld>
            <a:endParaRPr lang="en-US"/>
          </a:p>
        </p:txBody>
      </p:sp>
    </p:spTree>
    <p:extLst>
      <p:ext uri="{BB962C8B-B14F-4D97-AF65-F5344CB8AC3E}">
        <p14:creationId xmlns:p14="http://schemas.microsoft.com/office/powerpoint/2010/main" val="1760231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1446"/>
          </a:xfrm>
        </p:spPr>
        <p:txBody>
          <a:bodyPr>
            <a:normAutofit/>
          </a:bodyPr>
          <a:lstStyle>
            <a:lvl1pPr algn="l">
              <a:defRPr sz="2400">
                <a:latin typeface="Gill Sans Light"/>
                <a:cs typeface="Gill Sans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72057"/>
            <a:ext cx="8229600" cy="5089612"/>
          </a:xfrm>
        </p:spPr>
        <p:txBody>
          <a:bodyPr/>
          <a:lstStyle>
            <a:lvl1pPr marL="0" indent="0">
              <a:buNone/>
              <a:defRPr sz="2400" b="1">
                <a:latin typeface="Gill Sans"/>
                <a:cs typeface="Gill Sans"/>
              </a:defRPr>
            </a:lvl1pPr>
            <a:lvl2pPr marL="742950" indent="-285750">
              <a:buFont typeface="Wingdings" charset="2"/>
              <a:buChar char="§"/>
              <a:defRPr sz="2400">
                <a:latin typeface="Gill Sans Light"/>
                <a:cs typeface="Gill Sans Light"/>
              </a:defRPr>
            </a:lvl2pPr>
            <a:lvl3pPr marL="738188" indent="0">
              <a:buNone/>
              <a:defRPr>
                <a:latin typeface="Gill Sans Light"/>
                <a:cs typeface="Gill Sans Light"/>
              </a:defRPr>
            </a:lvl3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7" name="Straight Connector 6"/>
          <p:cNvCxnSpPr/>
          <p:nvPr userDrawn="1"/>
        </p:nvCxnSpPr>
        <p:spPr>
          <a:xfrm>
            <a:off x="457200" y="274638"/>
            <a:ext cx="8229600" cy="0"/>
          </a:xfrm>
          <a:prstGeom prst="line">
            <a:avLst/>
          </a:prstGeom>
          <a:ln w="3175" cmpd="sng">
            <a:solidFill>
              <a:srgbClr val="7F7F7F"/>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57200" y="836084"/>
            <a:ext cx="8229600" cy="0"/>
          </a:xfrm>
          <a:prstGeom prst="line">
            <a:avLst/>
          </a:prstGeom>
          <a:ln w="3175" cmpd="sng">
            <a:solidFill>
              <a:srgbClr val="7F7F7F"/>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7286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28649" y="365126"/>
            <a:ext cx="6895097" cy="1325563"/>
          </a:xfrm>
        </p:spPr>
        <p:txBody>
          <a:bodyPr/>
          <a:lstStyle/>
          <a:p>
            <a:r>
              <a:rPr lang="de-DE" dirty="0" smtClean="0"/>
              <a:t>Titelmasterformat durch Klicken bearbeiten</a:t>
            </a:r>
            <a:endParaRPr lang="de-AT" dirty="0"/>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p:txBody>
          <a:bodyPr/>
          <a:lstStyle/>
          <a:p>
            <a:fld id="{18031417-F879-BA4F-8EFC-3183658E9A19}" type="datetimeFigureOut">
              <a:rPr lang="de-DE" smtClean="0"/>
              <a:pPr/>
              <a:t>16.02.2017</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8FC8136E-CE47-4F40-9F67-9404CC1FC965}" type="slidenum">
              <a:rPr lang="en-US" smtClean="0"/>
              <a:pPr/>
              <a:t>‹#›</a:t>
            </a:fld>
            <a:endParaRPr lang="en-US"/>
          </a:p>
        </p:txBody>
      </p:sp>
    </p:spTree>
    <p:extLst>
      <p:ext uri="{BB962C8B-B14F-4D97-AF65-F5344CB8AC3E}">
        <p14:creationId xmlns:p14="http://schemas.microsoft.com/office/powerpoint/2010/main" val="40292993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9"/>
            <a:ext cx="7886700" cy="2852737"/>
          </a:xfrm>
        </p:spPr>
        <p:txBody>
          <a:bodyPr anchor="b"/>
          <a:lstStyle>
            <a:lvl1pPr>
              <a:defRPr sz="4500"/>
            </a:lvl1pPr>
          </a:lstStyle>
          <a:p>
            <a:r>
              <a:rPr lang="de-DE" smtClean="0"/>
              <a:t>Titelmasterformat durch Klicken bearbeiten</a:t>
            </a:r>
            <a:endParaRPr lang="de-AT"/>
          </a:p>
        </p:txBody>
      </p:sp>
      <p:sp>
        <p:nvSpPr>
          <p:cNvPr id="3" name="Textplatzhalt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18031417-F879-BA4F-8EFC-3183658E9A19}" type="datetimeFigureOut">
              <a:rPr lang="de-DE" smtClean="0"/>
              <a:pPr/>
              <a:t>16.02.2017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FC8136E-CE47-4F40-9F67-9404CC1FC965}" type="slidenum">
              <a:rPr lang="de-DE" smtClean="0"/>
              <a:pPr/>
              <a:t>‹#›</a:t>
            </a:fld>
            <a:endParaRPr lang="de-DE"/>
          </a:p>
        </p:txBody>
      </p:sp>
      <p:pic>
        <p:nvPicPr>
          <p:cNvPr id="7" name="Bild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371552" y="250146"/>
            <a:ext cx="1393159" cy="1322322"/>
          </a:xfrm>
          <a:prstGeom prst="rect">
            <a:avLst/>
          </a:prstGeom>
        </p:spPr>
      </p:pic>
    </p:spTree>
    <p:extLst>
      <p:ext uri="{BB962C8B-B14F-4D97-AF65-F5344CB8AC3E}">
        <p14:creationId xmlns:p14="http://schemas.microsoft.com/office/powerpoint/2010/main" val="780172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Inhaltsplatzhalter 2"/>
          <p:cNvSpPr>
            <a:spLocks noGrp="1"/>
          </p:cNvSpPr>
          <p:nvPr>
            <p:ph sz="half" idx="1"/>
          </p:nvPr>
        </p:nvSpPr>
        <p:spPr>
          <a:xfrm>
            <a:off x="628650" y="1825625"/>
            <a:ext cx="38862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Inhaltsplatzhalter 3"/>
          <p:cNvSpPr>
            <a:spLocks noGrp="1"/>
          </p:cNvSpPr>
          <p:nvPr>
            <p:ph sz="half" idx="2"/>
          </p:nvPr>
        </p:nvSpPr>
        <p:spPr>
          <a:xfrm>
            <a:off x="4629150" y="1825625"/>
            <a:ext cx="38862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Datumsplatzhalter 4"/>
          <p:cNvSpPr>
            <a:spLocks noGrp="1"/>
          </p:cNvSpPr>
          <p:nvPr>
            <p:ph type="dt" sz="half" idx="10"/>
          </p:nvPr>
        </p:nvSpPr>
        <p:spPr/>
        <p:txBody>
          <a:bodyPr/>
          <a:lstStyle/>
          <a:p>
            <a:fld id="{18031417-F879-BA4F-8EFC-3183658E9A19}" type="datetimeFigureOut">
              <a:rPr lang="de-DE" smtClean="0"/>
              <a:pPr/>
              <a:t>16.02.2017</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8FC8136E-CE47-4F40-9F67-9404CC1FC965}" type="slidenum">
              <a:rPr lang="en-US" smtClean="0"/>
              <a:pPr/>
              <a:t>‹#›</a:t>
            </a:fld>
            <a:endParaRPr lang="en-US"/>
          </a:p>
        </p:txBody>
      </p:sp>
      <p:pic>
        <p:nvPicPr>
          <p:cNvPr id="8" name="Bild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371552" y="250146"/>
            <a:ext cx="1393159" cy="1322322"/>
          </a:xfrm>
          <a:prstGeom prst="rect">
            <a:avLst/>
          </a:prstGeom>
        </p:spPr>
      </p:pic>
    </p:spTree>
    <p:extLst>
      <p:ext uri="{BB962C8B-B14F-4D97-AF65-F5344CB8AC3E}">
        <p14:creationId xmlns:p14="http://schemas.microsoft.com/office/powerpoint/2010/main" val="3270272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29841" y="365126"/>
            <a:ext cx="7886700" cy="1325563"/>
          </a:xfrm>
        </p:spPr>
        <p:txBody>
          <a:bodyPr/>
          <a:lstStyle/>
          <a:p>
            <a:r>
              <a:rPr lang="de-DE" smtClean="0"/>
              <a:t>Titelmasterformat durch Klicken bearbeiten</a:t>
            </a:r>
            <a:endParaRPr lang="de-AT"/>
          </a:p>
        </p:txBody>
      </p:sp>
      <p:sp>
        <p:nvSpPr>
          <p:cNvPr id="3" name="Textplatzhalt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Textmasterformat bearbeiten</a:t>
            </a:r>
          </a:p>
        </p:txBody>
      </p:sp>
      <p:sp>
        <p:nvSpPr>
          <p:cNvPr id="4" name="Inhaltsplatzhalter 3"/>
          <p:cNvSpPr>
            <a:spLocks noGrp="1"/>
          </p:cNvSpPr>
          <p:nvPr>
            <p:ph sz="half" idx="2"/>
          </p:nvPr>
        </p:nvSpPr>
        <p:spPr>
          <a:xfrm>
            <a:off x="629842" y="2505075"/>
            <a:ext cx="3868340"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5" name="Textplatzhalt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Textmasterformat bearbeiten</a:t>
            </a:r>
          </a:p>
        </p:txBody>
      </p:sp>
      <p:sp>
        <p:nvSpPr>
          <p:cNvPr id="6" name="Inhaltsplatzhalter 5"/>
          <p:cNvSpPr>
            <a:spLocks noGrp="1"/>
          </p:cNvSpPr>
          <p:nvPr>
            <p:ph sz="quarter" idx="4"/>
          </p:nvPr>
        </p:nvSpPr>
        <p:spPr>
          <a:xfrm>
            <a:off x="4629150" y="2505075"/>
            <a:ext cx="3887391"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7" name="Datumsplatzhalter 6"/>
          <p:cNvSpPr>
            <a:spLocks noGrp="1"/>
          </p:cNvSpPr>
          <p:nvPr>
            <p:ph type="dt" sz="half" idx="10"/>
          </p:nvPr>
        </p:nvSpPr>
        <p:spPr/>
        <p:txBody>
          <a:bodyPr/>
          <a:lstStyle/>
          <a:p>
            <a:fld id="{18031417-F879-BA4F-8EFC-3183658E9A19}" type="datetimeFigureOut">
              <a:rPr lang="de-DE" smtClean="0"/>
              <a:pPr/>
              <a:t>16.02.2017</a:t>
            </a:fld>
            <a:endParaRPr lang="en-US"/>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8FC8136E-CE47-4F40-9F67-9404CC1FC965}" type="slidenum">
              <a:rPr lang="en-US" smtClean="0"/>
              <a:pPr/>
              <a:t>‹#›</a:t>
            </a:fld>
            <a:endParaRPr lang="en-US"/>
          </a:p>
        </p:txBody>
      </p:sp>
      <p:pic>
        <p:nvPicPr>
          <p:cNvPr id="10" name="Bild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371552" y="250146"/>
            <a:ext cx="1393159" cy="1322322"/>
          </a:xfrm>
          <a:prstGeom prst="rect">
            <a:avLst/>
          </a:prstGeom>
        </p:spPr>
      </p:pic>
    </p:spTree>
    <p:extLst>
      <p:ext uri="{BB962C8B-B14F-4D97-AF65-F5344CB8AC3E}">
        <p14:creationId xmlns:p14="http://schemas.microsoft.com/office/powerpoint/2010/main" val="96844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AT"/>
          </a:p>
        </p:txBody>
      </p:sp>
      <p:sp>
        <p:nvSpPr>
          <p:cNvPr id="3" name="Datumsplatzhalter 2"/>
          <p:cNvSpPr>
            <a:spLocks noGrp="1"/>
          </p:cNvSpPr>
          <p:nvPr>
            <p:ph type="dt" sz="half" idx="10"/>
          </p:nvPr>
        </p:nvSpPr>
        <p:spPr/>
        <p:txBody>
          <a:bodyPr/>
          <a:lstStyle/>
          <a:p>
            <a:fld id="{18031417-F879-BA4F-8EFC-3183658E9A19}" type="datetimeFigureOut">
              <a:rPr lang="de-DE" smtClean="0"/>
              <a:pPr/>
              <a:t>16.02.2017</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8FC8136E-CE47-4F40-9F67-9404CC1FC965}" type="slidenum">
              <a:rPr lang="en-US" smtClean="0"/>
              <a:pPr/>
              <a:t>‹#›</a:t>
            </a:fld>
            <a:endParaRPr lang="en-US"/>
          </a:p>
        </p:txBody>
      </p:sp>
      <p:pic>
        <p:nvPicPr>
          <p:cNvPr id="6" name="Bild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371552" y="250146"/>
            <a:ext cx="1393159" cy="1322322"/>
          </a:xfrm>
          <a:prstGeom prst="rect">
            <a:avLst/>
          </a:prstGeom>
        </p:spPr>
      </p:pic>
    </p:spTree>
    <p:extLst>
      <p:ext uri="{BB962C8B-B14F-4D97-AF65-F5344CB8AC3E}">
        <p14:creationId xmlns:p14="http://schemas.microsoft.com/office/powerpoint/2010/main" val="2367342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8031417-F879-BA4F-8EFC-3183658E9A19}" type="datetimeFigureOut">
              <a:rPr lang="de-DE" smtClean="0"/>
              <a:pPr/>
              <a:t>16.02.2017</a:t>
            </a:fld>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8FC8136E-CE47-4F40-9F67-9404CC1FC965}" type="slidenum">
              <a:rPr lang="en-US" smtClean="0"/>
              <a:pPr/>
              <a:t>‹#›</a:t>
            </a:fld>
            <a:endParaRPr lang="en-US"/>
          </a:p>
        </p:txBody>
      </p:sp>
    </p:spTree>
    <p:extLst>
      <p:ext uri="{BB962C8B-B14F-4D97-AF65-F5344CB8AC3E}">
        <p14:creationId xmlns:p14="http://schemas.microsoft.com/office/powerpoint/2010/main" val="1908961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de-DE" smtClean="0"/>
              <a:t>Titelmasterformat durch Klicken bearbeiten</a:t>
            </a:r>
            <a:endParaRPr lang="de-AT"/>
          </a:p>
        </p:txBody>
      </p:sp>
      <p:sp>
        <p:nvSpPr>
          <p:cNvPr id="3" name="Inhaltsplatzhalt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Textplatzhalt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smtClean="0"/>
              <a:t>Textmasterformat bearbeiten</a:t>
            </a:r>
          </a:p>
        </p:txBody>
      </p:sp>
      <p:sp>
        <p:nvSpPr>
          <p:cNvPr id="5" name="Datumsplatzhalter 4"/>
          <p:cNvSpPr>
            <a:spLocks noGrp="1"/>
          </p:cNvSpPr>
          <p:nvPr>
            <p:ph type="dt" sz="half" idx="10"/>
          </p:nvPr>
        </p:nvSpPr>
        <p:spPr/>
        <p:txBody>
          <a:bodyPr/>
          <a:lstStyle/>
          <a:p>
            <a:fld id="{18031417-F879-BA4F-8EFC-3183658E9A19}" type="datetimeFigureOut">
              <a:rPr lang="de-DE" smtClean="0"/>
              <a:pPr/>
              <a:t>16.02.2017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FC8136E-CE47-4F40-9F67-9404CC1FC965}" type="slidenum">
              <a:rPr lang="de-DE" smtClean="0"/>
              <a:pPr/>
              <a:t>‹#›</a:t>
            </a:fld>
            <a:endParaRPr lang="de-DE"/>
          </a:p>
        </p:txBody>
      </p:sp>
    </p:spTree>
    <p:extLst>
      <p:ext uri="{BB962C8B-B14F-4D97-AF65-F5344CB8AC3E}">
        <p14:creationId xmlns:p14="http://schemas.microsoft.com/office/powerpoint/2010/main" val="53322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9841" y="457200"/>
            <a:ext cx="2949178" cy="1600200"/>
          </a:xfrm>
        </p:spPr>
        <p:txBody>
          <a:bodyPr anchor="b"/>
          <a:lstStyle>
            <a:lvl1pPr>
              <a:defRPr sz="2400"/>
            </a:lvl1pPr>
          </a:lstStyle>
          <a:p>
            <a:r>
              <a:rPr lang="de-DE" smtClean="0"/>
              <a:t>Titelmasterformat durch Klicken bearbeiten</a:t>
            </a:r>
            <a:endParaRPr lang="de-AT"/>
          </a:p>
        </p:txBody>
      </p:sp>
      <p:sp>
        <p:nvSpPr>
          <p:cNvPr id="3" name="Bildplatzhalt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AT"/>
          </a:p>
        </p:txBody>
      </p:sp>
      <p:sp>
        <p:nvSpPr>
          <p:cNvPr id="4" name="Textplatzhalt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smtClean="0"/>
              <a:t>Textmasterformat bearbeiten</a:t>
            </a:r>
          </a:p>
        </p:txBody>
      </p:sp>
      <p:sp>
        <p:nvSpPr>
          <p:cNvPr id="5" name="Datumsplatzhalter 4"/>
          <p:cNvSpPr>
            <a:spLocks noGrp="1"/>
          </p:cNvSpPr>
          <p:nvPr>
            <p:ph type="dt" sz="half" idx="10"/>
          </p:nvPr>
        </p:nvSpPr>
        <p:spPr/>
        <p:txBody>
          <a:bodyPr/>
          <a:lstStyle/>
          <a:p>
            <a:fld id="{18031417-F879-BA4F-8EFC-3183658E9A19}" type="datetimeFigureOut">
              <a:rPr lang="de-DE" smtClean="0"/>
              <a:pPr/>
              <a:t>16.02.2017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FC8136E-CE47-4F40-9F67-9404CC1FC965}" type="slidenum">
              <a:rPr lang="de-DE" smtClean="0"/>
              <a:pPr/>
              <a:t>‹#›</a:t>
            </a:fld>
            <a:endParaRPr lang="de-DE"/>
          </a:p>
        </p:txBody>
      </p:sp>
    </p:spTree>
    <p:extLst>
      <p:ext uri="{BB962C8B-B14F-4D97-AF65-F5344CB8AC3E}">
        <p14:creationId xmlns:p14="http://schemas.microsoft.com/office/powerpoint/2010/main" val="3365805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8650" y="365126"/>
            <a:ext cx="6397792" cy="1325563"/>
          </a:xfrm>
          <a:prstGeom prst="rect">
            <a:avLst/>
          </a:prstGeom>
        </p:spPr>
        <p:txBody>
          <a:bodyPr vert="horz" lIns="91440" tIns="45720" rIns="91440" bIns="45720" rtlCol="0" anchor="ctr">
            <a:normAutofit/>
          </a:bodyPr>
          <a:lstStyle/>
          <a:p>
            <a:r>
              <a:rPr lang="de-DE" dirty="0" smtClean="0"/>
              <a:t>Titelmasterformat durch Klicken</a:t>
            </a:r>
            <a:endParaRPr lang="de-AT" dirty="0"/>
          </a:p>
        </p:txBody>
      </p:sp>
      <p:sp>
        <p:nvSpPr>
          <p:cNvPr id="3" name="Textplatzhalt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AT" dirty="0"/>
          </a:p>
        </p:txBody>
      </p:sp>
      <p:sp>
        <p:nvSpPr>
          <p:cNvPr id="4" name="Datumsplatzhalt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8031417-F879-BA4F-8EFC-3183658E9A19}" type="datetimeFigureOut">
              <a:rPr lang="de-DE" smtClean="0"/>
              <a:pPr/>
              <a:t>16.02.2017</a:t>
            </a:fld>
            <a:endParaRPr lang="de-DE"/>
          </a:p>
        </p:txBody>
      </p:sp>
      <p:sp>
        <p:nvSpPr>
          <p:cNvPr id="5" name="Fußzeilenplatzhalt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FC8136E-CE47-4F40-9F67-9404CC1FC965}" type="slidenum">
              <a:rPr lang="de-DE" smtClean="0"/>
              <a:pPr/>
              <a:t>‹#›</a:t>
            </a:fld>
            <a:endParaRPr lang="de-DE"/>
          </a:p>
        </p:txBody>
      </p:sp>
    </p:spTree>
    <p:extLst>
      <p:ext uri="{BB962C8B-B14F-4D97-AF65-F5344CB8AC3E}">
        <p14:creationId xmlns:p14="http://schemas.microsoft.com/office/powerpoint/2010/main" val="145407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b="0" kern="1200" cap="small" baseline="0">
          <a:solidFill>
            <a:srgbClr val="A5A5A5"/>
          </a:solidFill>
          <a:latin typeface="Gadugi" panose="020B05020402040202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Gadugi"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Gadugi"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Gadugi"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M66ZU2PCIc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emf"/><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projects.invisionapp.com/share/ZC1VCGT4B#/screens/48230224?maintainScrollPosition=false" TargetMode="External"/><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3" Type="http://schemas.openxmlformats.org/officeDocument/2006/relationships/hyperlink" Target="http://www.inc.com/geoffrey-james/10-rules-for-better-product-demos.html"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inc.com/geoffrey-james/10-rules-for-better-product-demos.html"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6769510" y="0"/>
            <a:ext cx="2241755" cy="21271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2" name="Picture 1"/>
          <p:cNvPicPr>
            <a:picLocks noChangeAspect="1"/>
          </p:cNvPicPr>
          <p:nvPr/>
        </p:nvPicPr>
        <p:blipFill>
          <a:blip r:embed="rId3"/>
          <a:stretch>
            <a:fillRect/>
          </a:stretch>
        </p:blipFill>
        <p:spPr>
          <a:xfrm>
            <a:off x="-4100707" y="0"/>
            <a:ext cx="17345416" cy="6857999"/>
          </a:xfrm>
          <a:prstGeom prst="rect">
            <a:avLst/>
          </a:prstGeom>
        </p:spPr>
      </p:pic>
    </p:spTree>
    <p:extLst>
      <p:ext uri="{BB962C8B-B14F-4D97-AF65-F5344CB8AC3E}">
        <p14:creationId xmlns:p14="http://schemas.microsoft.com/office/powerpoint/2010/main" val="1244736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3128" y="0"/>
            <a:ext cx="9227127" cy="6858000"/>
          </a:xfrm>
          <a:prstGeom prst="rect">
            <a:avLst/>
          </a:prstGeom>
        </p:spPr>
      </p:pic>
      <p:sp>
        <p:nvSpPr>
          <p:cNvPr id="2" name="Title 1"/>
          <p:cNvSpPr>
            <a:spLocks noGrp="1"/>
          </p:cNvSpPr>
          <p:nvPr>
            <p:ph type="title"/>
          </p:nvPr>
        </p:nvSpPr>
        <p:spPr>
          <a:xfrm>
            <a:off x="457200" y="3322637"/>
            <a:ext cx="6895097" cy="1325563"/>
          </a:xfrm>
        </p:spPr>
        <p:txBody>
          <a:bodyPr>
            <a:normAutofit/>
          </a:bodyPr>
          <a:lstStyle/>
          <a:p>
            <a:r>
              <a:rPr lang="en-US" sz="4000" dirty="0" smtClean="0">
                <a:solidFill>
                  <a:schemeClr val="bg1"/>
                </a:solidFill>
                <a:latin typeface="Helvetica Neue" charset="0"/>
                <a:ea typeface="Helvetica Neue" charset="0"/>
                <a:cs typeface="Helvetica Neue" charset="0"/>
              </a:rPr>
              <a:t>Keep it simple</a:t>
            </a:r>
            <a:endParaRPr lang="en-US" sz="4000" dirty="0">
              <a:solidFill>
                <a:schemeClr val="bg1"/>
              </a:solidFill>
              <a:latin typeface="Helvetica Neue" charset="0"/>
              <a:ea typeface="Helvetica Neue" charset="0"/>
              <a:cs typeface="Helvetica Neue" charset="0"/>
            </a:endParaRPr>
          </a:p>
        </p:txBody>
      </p:sp>
      <p:sp>
        <p:nvSpPr>
          <p:cNvPr id="3" name="Content Placeholder 2"/>
          <p:cNvSpPr>
            <a:spLocks noGrp="1"/>
          </p:cNvSpPr>
          <p:nvPr>
            <p:ph idx="1"/>
          </p:nvPr>
        </p:nvSpPr>
        <p:spPr>
          <a:xfrm>
            <a:off x="457200" y="4648200"/>
            <a:ext cx="8229600" cy="1858963"/>
          </a:xfrm>
          <a:solidFill>
            <a:schemeClr val="bg1">
              <a:alpha val="76000"/>
            </a:schemeClr>
          </a:solidFill>
        </p:spPr>
        <p:txBody>
          <a:bodyPr>
            <a:noAutofit/>
          </a:bodyPr>
          <a:lstStyle/>
          <a:p>
            <a:pPr marL="0" indent="0">
              <a:buNone/>
            </a:pPr>
            <a:r>
              <a:rPr lang="en-US" sz="3000" dirty="0" smtClean="0">
                <a:solidFill>
                  <a:schemeClr val="tx1">
                    <a:lumMod val="65000"/>
                    <a:lumOff val="35000"/>
                  </a:schemeClr>
                </a:solidFill>
                <a:latin typeface="Helvetica Neue" charset="0"/>
                <a:ea typeface="Helvetica Neue" charset="0"/>
                <a:cs typeface="Helvetica Neue" charset="0"/>
              </a:rPr>
              <a:t>Simplify your demo to highlight few features of high value to the customer</a:t>
            </a:r>
          </a:p>
          <a:p>
            <a:pPr marL="0" indent="0">
              <a:buNone/>
            </a:pPr>
            <a:r>
              <a:rPr lang="en-US" sz="3000" dirty="0" smtClean="0">
                <a:solidFill>
                  <a:schemeClr val="tx1">
                    <a:lumMod val="65000"/>
                    <a:lumOff val="35000"/>
                  </a:schemeClr>
                </a:solidFill>
                <a:latin typeface="Helvetica Neue" charset="0"/>
                <a:ea typeface="Helvetica Neue" charset="0"/>
                <a:cs typeface="Helvetica Neue" charset="0"/>
              </a:rPr>
              <a:t>Don’t overwhelm audience</a:t>
            </a:r>
          </a:p>
          <a:p>
            <a:pPr marL="0" indent="0">
              <a:buNone/>
            </a:pPr>
            <a:r>
              <a:rPr lang="en-US" sz="3000" dirty="0" smtClean="0">
                <a:solidFill>
                  <a:schemeClr val="tx1">
                    <a:lumMod val="65000"/>
                    <a:lumOff val="35000"/>
                  </a:schemeClr>
                </a:solidFill>
                <a:latin typeface="Helvetica Neue" charset="0"/>
                <a:ea typeface="Helvetica Neue" charset="0"/>
                <a:cs typeface="Helvetica Neue" charset="0"/>
              </a:rPr>
              <a:t>Demonstrate, don’t train</a:t>
            </a:r>
            <a:endParaRPr lang="en-US" sz="3000" dirty="0">
              <a:solidFill>
                <a:schemeClr val="tx1">
                  <a:lumMod val="65000"/>
                  <a:lumOff val="3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38028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jargon or techie-talk</a:t>
            </a:r>
            <a:endParaRPr lang="en-US" dirty="0"/>
          </a:p>
        </p:txBody>
      </p:sp>
      <p:sp>
        <p:nvSpPr>
          <p:cNvPr id="3" name="Content Placeholder 2"/>
          <p:cNvSpPr>
            <a:spLocks noGrp="1"/>
          </p:cNvSpPr>
          <p:nvPr>
            <p:ph idx="1"/>
          </p:nvPr>
        </p:nvSpPr>
        <p:spPr>
          <a:xfrm>
            <a:off x="457200" y="4114800"/>
            <a:ext cx="8229600" cy="1477963"/>
          </a:xfrm>
        </p:spPr>
        <p:txBody>
          <a:bodyPr>
            <a:normAutofit/>
          </a:bodyPr>
          <a:lstStyle/>
          <a:p>
            <a:pPr indent="0">
              <a:buNone/>
            </a:pPr>
            <a:r>
              <a:rPr lang="en-US" sz="8800" dirty="0" err="1" smtClean="0"/>
              <a:t>Bla</a:t>
            </a:r>
            <a:r>
              <a:rPr lang="en-US" sz="8800" dirty="0" smtClean="0"/>
              <a:t>, </a:t>
            </a:r>
            <a:r>
              <a:rPr lang="en-US" sz="8800" dirty="0" err="1" smtClean="0"/>
              <a:t>Bla</a:t>
            </a:r>
            <a:r>
              <a:rPr lang="en-US" sz="8800" dirty="0" smtClean="0"/>
              <a:t>, </a:t>
            </a:r>
            <a:r>
              <a:rPr lang="en-US" sz="8800" dirty="0" err="1" smtClean="0"/>
              <a:t>Bla</a:t>
            </a:r>
            <a:r>
              <a:rPr lang="en-US" sz="8800" dirty="0" smtClean="0"/>
              <a:t> …</a:t>
            </a:r>
            <a:endParaRPr lang="en-US" sz="8800" dirty="0"/>
          </a:p>
        </p:txBody>
      </p:sp>
      <p:cxnSp>
        <p:nvCxnSpPr>
          <p:cNvPr id="5" name="Straight Connector 4"/>
          <p:cNvCxnSpPr>
            <a:stCxn id="3" idx="1"/>
          </p:cNvCxnSpPr>
          <p:nvPr/>
        </p:nvCxnSpPr>
        <p:spPr>
          <a:xfrm>
            <a:off x="457200" y="4853782"/>
            <a:ext cx="8001000" cy="23018"/>
          </a:xfrm>
          <a:prstGeom prst="line">
            <a:avLst/>
          </a:prstGeom>
          <a:ln w="2540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9592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0" y="0"/>
            <a:ext cx="9130145" cy="6850855"/>
          </a:xfrm>
        </p:spPr>
      </p:pic>
      <p:sp>
        <p:nvSpPr>
          <p:cNvPr id="2" name="Title 1"/>
          <p:cNvSpPr>
            <a:spLocks noGrp="1"/>
          </p:cNvSpPr>
          <p:nvPr>
            <p:ph type="title"/>
          </p:nvPr>
        </p:nvSpPr>
        <p:spPr>
          <a:xfrm>
            <a:off x="975013" y="378980"/>
            <a:ext cx="6895097" cy="1325563"/>
          </a:xfrm>
        </p:spPr>
        <p:txBody>
          <a:bodyPr>
            <a:normAutofit/>
          </a:bodyPr>
          <a:lstStyle/>
          <a:p>
            <a:pPr algn="ctr"/>
            <a:r>
              <a:rPr lang="en-US" sz="4000" dirty="0" smtClean="0">
                <a:solidFill>
                  <a:schemeClr val="bg1"/>
                </a:solidFill>
                <a:latin typeface="Helvetica Neue" charset="0"/>
                <a:ea typeface="Helvetica Neue" charset="0"/>
                <a:cs typeface="Helvetica Neue" charset="0"/>
              </a:rPr>
              <a:t>MAKE IT INTERACTIVE</a:t>
            </a:r>
            <a:endParaRPr lang="en-US" sz="4000" dirty="0">
              <a:solidFill>
                <a:schemeClr val="bg1"/>
              </a:solidFill>
              <a:latin typeface="Helvetica Neue" charset="0"/>
              <a:ea typeface="Helvetica Neue" charset="0"/>
              <a:cs typeface="Helvetica Neue" charset="0"/>
            </a:endParaRPr>
          </a:p>
        </p:txBody>
      </p:sp>
      <p:sp>
        <p:nvSpPr>
          <p:cNvPr id="5" name="Content Placeholder 3"/>
          <p:cNvSpPr txBox="1">
            <a:spLocks/>
          </p:cNvSpPr>
          <p:nvPr/>
        </p:nvSpPr>
        <p:spPr>
          <a:xfrm>
            <a:off x="450272" y="4613564"/>
            <a:ext cx="8229600" cy="2087563"/>
          </a:xfrm>
          <a:prstGeom prst="rect">
            <a:avLst/>
          </a:prstGeom>
        </p:spPr>
        <p:txBody>
          <a:bodyPr vert="horz" lIns="91440" tIns="45720" rIns="91440" bIns="45720" rtlCol="0">
            <a:normAutofit fontScale="77500" lnSpcReduction="20000"/>
          </a:bodyPr>
          <a:lstStyle>
            <a:lvl1pPr marL="0" indent="-274320" algn="l" defTabSz="457200" rtl="0" eaLnBrk="1" latinLnBrk="0" hangingPunct="1">
              <a:spcBef>
                <a:spcPts val="600"/>
              </a:spcBef>
              <a:spcAft>
                <a:spcPts val="600"/>
              </a:spcAft>
              <a:buFont typeface="Arial"/>
              <a:buChar char="•"/>
              <a:defRPr sz="2400" b="1" kern="1200">
                <a:solidFill>
                  <a:schemeClr val="tx1"/>
                </a:solidFill>
                <a:latin typeface="Helvetica Neue"/>
                <a:ea typeface="+mn-ea"/>
                <a:cs typeface="Helvetica Neue"/>
              </a:defRPr>
            </a:lvl1pPr>
            <a:lvl2pPr marL="0" indent="-274320" algn="l" defTabSz="457200" rtl="0" eaLnBrk="1" latinLnBrk="0" hangingPunct="1">
              <a:spcBef>
                <a:spcPts val="600"/>
              </a:spcBef>
              <a:spcAft>
                <a:spcPts val="600"/>
              </a:spcAft>
              <a:buFont typeface="Arial"/>
              <a:buChar char="•"/>
              <a:defRPr sz="200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Wingdings" charset="2"/>
              <a:buChar char="§"/>
              <a:defRPr sz="200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en-US" sz="4000" dirty="0" smtClean="0">
                <a:solidFill>
                  <a:schemeClr val="bg1"/>
                </a:solidFill>
              </a:rPr>
              <a:t>Tell </a:t>
            </a:r>
            <a:r>
              <a:rPr lang="en-US" sz="4000" dirty="0">
                <a:solidFill>
                  <a:schemeClr val="bg1"/>
                </a:solidFill>
              </a:rPr>
              <a:t>me and I’ll forget; </a:t>
            </a:r>
            <a:endParaRPr lang="en-US" sz="4000" dirty="0" smtClean="0">
              <a:solidFill>
                <a:schemeClr val="bg1"/>
              </a:solidFill>
            </a:endParaRPr>
          </a:p>
          <a:p>
            <a:pPr indent="0">
              <a:buNone/>
            </a:pPr>
            <a:r>
              <a:rPr lang="en-US" sz="4000" dirty="0" smtClean="0">
                <a:solidFill>
                  <a:schemeClr val="bg1"/>
                </a:solidFill>
              </a:rPr>
              <a:t>show </a:t>
            </a:r>
            <a:r>
              <a:rPr lang="en-US" sz="4000" dirty="0">
                <a:solidFill>
                  <a:schemeClr val="bg1"/>
                </a:solidFill>
              </a:rPr>
              <a:t>me and I may remember; </a:t>
            </a:r>
            <a:endParaRPr lang="en-US" sz="4000" dirty="0" smtClean="0">
              <a:solidFill>
                <a:schemeClr val="bg1"/>
              </a:solidFill>
            </a:endParaRPr>
          </a:p>
          <a:p>
            <a:pPr indent="0">
              <a:buNone/>
            </a:pPr>
            <a:r>
              <a:rPr lang="en-US" sz="4000" dirty="0" smtClean="0">
                <a:solidFill>
                  <a:schemeClr val="bg1"/>
                </a:solidFill>
              </a:rPr>
              <a:t>involve </a:t>
            </a:r>
            <a:r>
              <a:rPr lang="en-US" sz="4000" dirty="0">
                <a:solidFill>
                  <a:schemeClr val="bg1"/>
                </a:solidFill>
              </a:rPr>
              <a:t>me and I’ll understand</a:t>
            </a:r>
            <a:r>
              <a:rPr lang="en-US" sz="4000" dirty="0" smtClean="0">
                <a:solidFill>
                  <a:schemeClr val="bg1"/>
                </a:solidFill>
              </a:rPr>
              <a:t>.</a:t>
            </a:r>
          </a:p>
          <a:p>
            <a:pPr indent="0">
              <a:buNone/>
            </a:pPr>
            <a:r>
              <a:rPr lang="en-US" sz="1400" dirty="0" smtClean="0">
                <a:solidFill>
                  <a:schemeClr val="bg1"/>
                </a:solidFill>
              </a:rPr>
              <a:t>Confucius</a:t>
            </a:r>
            <a:r>
              <a:rPr lang="en-US" sz="4000"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100646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27710" y="0"/>
            <a:ext cx="9171709" cy="6858000"/>
          </a:xfrm>
        </p:spPr>
      </p:pic>
      <p:sp>
        <p:nvSpPr>
          <p:cNvPr id="2" name="Title 1"/>
          <p:cNvSpPr>
            <a:spLocks noGrp="1"/>
          </p:cNvSpPr>
          <p:nvPr>
            <p:ph type="title"/>
          </p:nvPr>
        </p:nvSpPr>
        <p:spPr>
          <a:xfrm>
            <a:off x="1792431" y="5325053"/>
            <a:ext cx="6895097" cy="1325563"/>
          </a:xfrm>
        </p:spPr>
        <p:txBody>
          <a:bodyPr>
            <a:normAutofit/>
          </a:bodyPr>
          <a:lstStyle/>
          <a:p>
            <a:r>
              <a:rPr lang="en-US" sz="4000" dirty="0" smtClean="0">
                <a:solidFill>
                  <a:schemeClr val="bg1"/>
                </a:solidFill>
                <a:latin typeface="Helvetica Neue" charset="0"/>
                <a:ea typeface="Helvetica Neue" charset="0"/>
                <a:cs typeface="Helvetica Neue" charset="0"/>
              </a:rPr>
              <a:t>CRAFT A UNIQUE </a:t>
            </a:r>
            <a:br>
              <a:rPr lang="en-US" sz="4000" dirty="0" smtClean="0">
                <a:solidFill>
                  <a:schemeClr val="bg1"/>
                </a:solidFill>
                <a:latin typeface="Helvetica Neue" charset="0"/>
                <a:ea typeface="Helvetica Neue" charset="0"/>
                <a:cs typeface="Helvetica Neue" charset="0"/>
              </a:rPr>
            </a:br>
            <a:r>
              <a:rPr lang="en-US" sz="4000" dirty="0" smtClean="0">
                <a:solidFill>
                  <a:schemeClr val="bg1"/>
                </a:solidFill>
                <a:latin typeface="Helvetica Neue" charset="0"/>
                <a:ea typeface="Helvetica Neue" charset="0"/>
                <a:cs typeface="Helvetica Neue" charset="0"/>
              </a:rPr>
              <a:t>WOW MOMENT</a:t>
            </a:r>
            <a:endParaRPr lang="en-US" sz="4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319736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4667"/>
            <a:ext cx="9144000" cy="7027334"/>
          </a:xfrm>
          <a:prstGeom prst="rect">
            <a:avLst/>
          </a:prstGeom>
          <a:solidFill>
            <a:srgbClr val="00B6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dirty="0">
              <a:latin typeface="Gill Sans Light"/>
              <a:cs typeface="Gill Sans Light"/>
            </a:endParaRPr>
          </a:p>
        </p:txBody>
      </p:sp>
      <p:sp>
        <p:nvSpPr>
          <p:cNvPr id="4" name="Content Placeholder 2"/>
          <p:cNvSpPr txBox="1">
            <a:spLocks/>
          </p:cNvSpPr>
          <p:nvPr/>
        </p:nvSpPr>
        <p:spPr>
          <a:xfrm>
            <a:off x="725631" y="4586361"/>
            <a:ext cx="8285018" cy="692221"/>
          </a:xfrm>
          <a:prstGeom prst="rect">
            <a:avLst/>
          </a:prstGeom>
          <a:solidFill>
            <a:srgbClr val="00B6CB"/>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Gadugi"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Gadugi"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Gadugi"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chemeClr val="bg1"/>
                </a:solidFill>
                <a:latin typeface="Helvetica Neue" charset="0"/>
                <a:ea typeface="Helvetica Neue" charset="0"/>
                <a:cs typeface="Helvetica Neue" charset="0"/>
              </a:rPr>
              <a:t>LEAN STARTUP REMINDERS</a:t>
            </a:r>
            <a:endParaRPr lang="en-US" sz="4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45287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3"/>
          <p:cNvSpPr/>
          <p:nvPr/>
        </p:nvSpPr>
        <p:spPr>
          <a:xfrm>
            <a:off x="582712" y="3436139"/>
            <a:ext cx="2837121" cy="2088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4000" dirty="0" smtClean="0">
                <a:solidFill>
                  <a:srgbClr val="FF8A4E"/>
                </a:solidFill>
                <a:latin typeface="Helvetica Neue"/>
                <a:ea typeface="ＭＳ Ｐゴシック"/>
                <a:cs typeface="Helvetica Neue"/>
              </a:rPr>
              <a:t>Identify problem</a:t>
            </a:r>
            <a:endParaRPr sz="4000" dirty="0">
              <a:solidFill>
                <a:srgbClr val="FF8A4E"/>
              </a:solidFill>
            </a:endParaRPr>
          </a:p>
        </p:txBody>
      </p:sp>
      <p:pic>
        <p:nvPicPr>
          <p:cNvPr id="5" name="Picture 4"/>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9311" y="1660245"/>
            <a:ext cx="1768755" cy="1768755"/>
          </a:xfrm>
          <a:prstGeom prst="rect">
            <a:avLst/>
          </a:prstGeom>
        </p:spPr>
      </p:pic>
      <p:pic>
        <p:nvPicPr>
          <p:cNvPr id="6" name="Picture 5"/>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934631" y="1706198"/>
            <a:ext cx="1672025" cy="1811631"/>
          </a:xfrm>
          <a:prstGeom prst="rect">
            <a:avLst/>
          </a:prstGeom>
        </p:spPr>
      </p:pic>
      <p:sp>
        <p:nvSpPr>
          <p:cNvPr id="7" name="Rectangle 6"/>
          <p:cNvSpPr/>
          <p:nvPr/>
        </p:nvSpPr>
        <p:spPr>
          <a:xfrm>
            <a:off x="3035153" y="2166495"/>
            <a:ext cx="599844" cy="1089529"/>
          </a:xfrm>
          <a:prstGeom prst="rect">
            <a:avLst/>
          </a:prstGeom>
        </p:spPr>
        <p:txBody>
          <a:bodyPr wrap="none">
            <a:spAutoFit/>
          </a:bodyPr>
          <a:lstStyle/>
          <a:p>
            <a:pPr>
              <a:lnSpc>
                <a:spcPct val="120000"/>
              </a:lnSpc>
            </a:pPr>
            <a:r>
              <a:rPr lang="en-US" sz="5400" dirty="0" smtClean="0">
                <a:solidFill>
                  <a:schemeClr val="tx1">
                    <a:lumMod val="50000"/>
                    <a:lumOff val="50000"/>
                  </a:schemeClr>
                </a:solidFill>
                <a:latin typeface="Helvetica Neue"/>
                <a:cs typeface="Helvetica Neue"/>
              </a:rPr>
              <a:t>+</a:t>
            </a:r>
            <a:endParaRPr lang="en-US" sz="5400" dirty="0">
              <a:solidFill>
                <a:schemeClr val="tx1">
                  <a:lumMod val="50000"/>
                  <a:lumOff val="50000"/>
                </a:schemeClr>
              </a:solidFill>
              <a:latin typeface="Helvetica Neue"/>
              <a:cs typeface="Helvetica Neue"/>
            </a:endParaRPr>
          </a:p>
        </p:txBody>
      </p:sp>
      <p:sp>
        <p:nvSpPr>
          <p:cNvPr id="15" name="Rectangle 14"/>
          <p:cNvSpPr/>
          <p:nvPr/>
        </p:nvSpPr>
        <p:spPr>
          <a:xfrm>
            <a:off x="6318257" y="2189831"/>
            <a:ext cx="599844" cy="1089529"/>
          </a:xfrm>
          <a:prstGeom prst="rect">
            <a:avLst/>
          </a:prstGeom>
        </p:spPr>
        <p:txBody>
          <a:bodyPr wrap="none">
            <a:spAutoFit/>
          </a:bodyPr>
          <a:lstStyle/>
          <a:p>
            <a:pPr>
              <a:lnSpc>
                <a:spcPct val="120000"/>
              </a:lnSpc>
            </a:pPr>
            <a:r>
              <a:rPr lang="en-US" sz="5400" dirty="0">
                <a:solidFill>
                  <a:schemeClr val="tx1">
                    <a:lumMod val="50000"/>
                    <a:lumOff val="50000"/>
                  </a:schemeClr>
                </a:solidFill>
                <a:latin typeface="Helvetica Neue"/>
                <a:cs typeface="Helvetica Neue"/>
              </a:rPr>
              <a:t>=</a:t>
            </a:r>
          </a:p>
        </p:txBody>
      </p:sp>
      <p:sp>
        <p:nvSpPr>
          <p:cNvPr id="8" name="Rectangle 7"/>
          <p:cNvSpPr/>
          <p:nvPr/>
        </p:nvSpPr>
        <p:spPr>
          <a:xfrm>
            <a:off x="7060838" y="2319096"/>
            <a:ext cx="2083162" cy="830997"/>
          </a:xfrm>
          <a:prstGeom prst="rect">
            <a:avLst/>
          </a:prstGeom>
        </p:spPr>
        <p:txBody>
          <a:bodyPr wrap="square">
            <a:spAutoFit/>
          </a:bodyPr>
          <a:lstStyle/>
          <a:p>
            <a:pPr>
              <a:lnSpc>
                <a:spcPct val="120000"/>
              </a:lnSpc>
            </a:pPr>
            <a:r>
              <a:rPr lang="en-US" sz="4000" dirty="0" smtClean="0">
                <a:solidFill>
                  <a:schemeClr val="tx1">
                    <a:lumMod val="50000"/>
                    <a:lumOff val="50000"/>
                  </a:schemeClr>
                </a:solidFill>
                <a:latin typeface="Helvetica Neue"/>
                <a:cs typeface="Helvetica Neue"/>
              </a:rPr>
              <a:t>VALUE</a:t>
            </a:r>
            <a:endParaRPr lang="en-US" dirty="0">
              <a:solidFill>
                <a:schemeClr val="tx1">
                  <a:lumMod val="50000"/>
                  <a:lumOff val="50000"/>
                </a:schemeClr>
              </a:solidFill>
              <a:latin typeface="Helvetica Neue"/>
              <a:cs typeface="Helvetica Neue"/>
            </a:endParaRPr>
          </a:p>
        </p:txBody>
      </p:sp>
      <p:sp>
        <p:nvSpPr>
          <p:cNvPr id="17" name="CustomShape 3"/>
          <p:cNvSpPr/>
          <p:nvPr/>
        </p:nvSpPr>
        <p:spPr>
          <a:xfrm>
            <a:off x="4080979" y="3436139"/>
            <a:ext cx="2837121" cy="2088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4000" dirty="0" smtClean="0">
                <a:solidFill>
                  <a:srgbClr val="00B6CB"/>
                </a:solidFill>
                <a:latin typeface="Helvetica Neue"/>
                <a:ea typeface="ＭＳ Ｐゴシック"/>
                <a:cs typeface="Helvetica Neue"/>
              </a:rPr>
              <a:t>Deliver solution</a:t>
            </a:r>
            <a:endParaRPr sz="4000" dirty="0">
              <a:solidFill>
                <a:srgbClr val="00B6CB"/>
              </a:solidFill>
            </a:endParaRPr>
          </a:p>
        </p:txBody>
      </p:sp>
      <p:sp>
        <p:nvSpPr>
          <p:cNvPr id="10" name="Oval 9"/>
          <p:cNvSpPr/>
          <p:nvPr/>
        </p:nvSpPr>
        <p:spPr>
          <a:xfrm>
            <a:off x="940233" y="180109"/>
            <a:ext cx="1246909" cy="1246909"/>
          </a:xfrm>
          <a:prstGeom prst="ellipse">
            <a:avLst/>
          </a:prstGeom>
          <a:noFill/>
          <a:ln w="57150">
            <a:solidFill>
              <a:srgbClr val="FF8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rgbClr val="FF8A4E"/>
                </a:solidFill>
                <a:latin typeface="Helvetica Neue" charset="0"/>
                <a:ea typeface="Helvetica Neue" charset="0"/>
                <a:cs typeface="Helvetica Neue" charset="0"/>
              </a:rPr>
              <a:t>1</a:t>
            </a:r>
            <a:endParaRPr lang="en-US" sz="4000" dirty="0">
              <a:solidFill>
                <a:srgbClr val="FF8A4E"/>
              </a:solidFill>
              <a:latin typeface="Helvetica Neue" charset="0"/>
              <a:ea typeface="Helvetica Neue" charset="0"/>
              <a:cs typeface="Helvetica Neue" charset="0"/>
            </a:endParaRPr>
          </a:p>
        </p:txBody>
      </p:sp>
      <p:sp>
        <p:nvSpPr>
          <p:cNvPr id="12" name="Oval 11"/>
          <p:cNvSpPr/>
          <p:nvPr/>
        </p:nvSpPr>
        <p:spPr>
          <a:xfrm>
            <a:off x="4203429" y="180109"/>
            <a:ext cx="1246909" cy="1246909"/>
          </a:xfrm>
          <a:prstGeom prst="ellipse">
            <a:avLst/>
          </a:prstGeom>
          <a:noFill/>
          <a:ln w="57150">
            <a:solidFill>
              <a:srgbClr val="00B6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B6CB"/>
                </a:solidFill>
                <a:latin typeface="Helvetica Neue" charset="0"/>
                <a:ea typeface="Helvetica Neue" charset="0"/>
                <a:cs typeface="Helvetica Neue" charset="0"/>
              </a:rPr>
              <a:t>2</a:t>
            </a:r>
          </a:p>
        </p:txBody>
      </p:sp>
    </p:spTree>
    <p:extLst>
      <p:ext uri="{BB962C8B-B14F-4D97-AF65-F5344CB8AC3E}">
        <p14:creationId xmlns:p14="http://schemas.microsoft.com/office/powerpoint/2010/main" val="6074842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3"/>
          <p:cNvSpPr/>
          <p:nvPr/>
        </p:nvSpPr>
        <p:spPr>
          <a:xfrm>
            <a:off x="582712" y="3436139"/>
            <a:ext cx="2837121" cy="2088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4000" dirty="0" smtClean="0">
                <a:solidFill>
                  <a:srgbClr val="FF8A4E"/>
                </a:solidFill>
                <a:latin typeface="Helvetica Neue"/>
                <a:ea typeface="ＭＳ Ｐゴシック"/>
                <a:cs typeface="Helvetica Neue"/>
              </a:rPr>
              <a:t>Identify problem</a:t>
            </a:r>
            <a:endParaRPr sz="4000" dirty="0">
              <a:solidFill>
                <a:srgbClr val="FF8A4E"/>
              </a:solidFill>
            </a:endParaRPr>
          </a:p>
        </p:txBody>
      </p:sp>
      <p:pic>
        <p:nvPicPr>
          <p:cNvPr id="5" name="Picture 4"/>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9311" y="1660245"/>
            <a:ext cx="1768755" cy="1768755"/>
          </a:xfrm>
          <a:prstGeom prst="rect">
            <a:avLst/>
          </a:prstGeom>
        </p:spPr>
      </p:pic>
      <p:sp>
        <p:nvSpPr>
          <p:cNvPr id="10" name="Oval 9"/>
          <p:cNvSpPr/>
          <p:nvPr/>
        </p:nvSpPr>
        <p:spPr>
          <a:xfrm>
            <a:off x="940233" y="180109"/>
            <a:ext cx="1246909" cy="1246909"/>
          </a:xfrm>
          <a:prstGeom prst="ellipse">
            <a:avLst/>
          </a:prstGeom>
          <a:noFill/>
          <a:ln w="57150">
            <a:solidFill>
              <a:srgbClr val="FF8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rgbClr val="FF8A4E"/>
                </a:solidFill>
                <a:latin typeface="Helvetica Neue" charset="0"/>
                <a:ea typeface="Helvetica Neue" charset="0"/>
                <a:cs typeface="Helvetica Neue" charset="0"/>
              </a:rPr>
              <a:t>1</a:t>
            </a:r>
            <a:endParaRPr lang="en-US" sz="4000" dirty="0">
              <a:solidFill>
                <a:srgbClr val="FF8A4E"/>
              </a:solidFill>
              <a:latin typeface="Helvetica Neue" charset="0"/>
              <a:ea typeface="Helvetica Neue" charset="0"/>
              <a:cs typeface="Helvetica Neue" charset="0"/>
            </a:endParaRPr>
          </a:p>
        </p:txBody>
      </p:sp>
      <p:sp>
        <p:nvSpPr>
          <p:cNvPr id="11" name="CustomShape 3"/>
          <p:cNvSpPr/>
          <p:nvPr/>
        </p:nvSpPr>
        <p:spPr>
          <a:xfrm>
            <a:off x="3666401" y="3632200"/>
            <a:ext cx="5962508" cy="11175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50000"/>
              </a:lnSpc>
            </a:pPr>
            <a:r>
              <a:rPr lang="en-US" sz="3200" smtClean="0">
                <a:solidFill>
                  <a:schemeClr val="tx1">
                    <a:lumMod val="50000"/>
                    <a:lumOff val="50000"/>
                  </a:schemeClr>
                </a:solidFill>
                <a:latin typeface="Helvetica Neue Light"/>
                <a:cs typeface="Helvetica Neue Light"/>
              </a:rPr>
              <a:t>WHO IS YOUR CUSTOMER?</a:t>
            </a:r>
          </a:p>
          <a:p>
            <a:pPr>
              <a:lnSpc>
                <a:spcPct val="150000"/>
              </a:lnSpc>
            </a:pPr>
            <a:r>
              <a:rPr lang="en-US" sz="3200" dirty="0" smtClean="0">
                <a:solidFill>
                  <a:schemeClr val="tx1">
                    <a:lumMod val="50000"/>
                    <a:lumOff val="50000"/>
                  </a:schemeClr>
                </a:solidFill>
                <a:latin typeface="Helvetica Neue Light"/>
                <a:cs typeface="Helvetica Neue Light"/>
              </a:rPr>
              <a:t>WHAT IS THEIR PROBLEM?</a:t>
            </a:r>
          </a:p>
          <a:p>
            <a:pPr algn="ctr">
              <a:lnSpc>
                <a:spcPct val="150000"/>
              </a:lnSpc>
              <a:spcBef>
                <a:spcPct val="20000"/>
              </a:spcBef>
            </a:pPr>
            <a:endParaRPr lang="en-US" sz="3000" dirty="0">
              <a:solidFill>
                <a:schemeClr val="tx1">
                  <a:lumMod val="50000"/>
                  <a:lumOff val="50000"/>
                </a:schemeClr>
              </a:solidFill>
              <a:latin typeface="Helvetica Neue Light"/>
              <a:cs typeface="Helvetica Neue Light"/>
            </a:endParaRPr>
          </a:p>
        </p:txBody>
      </p:sp>
    </p:spTree>
    <p:extLst>
      <p:ext uri="{BB962C8B-B14F-4D97-AF65-F5344CB8AC3E}">
        <p14:creationId xmlns:p14="http://schemas.microsoft.com/office/powerpoint/2010/main" val="12908633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85800" y="2101850"/>
            <a:ext cx="8458200" cy="5089525"/>
          </a:xfrm>
        </p:spPr>
        <p:txBody>
          <a:bodyPr/>
          <a:lstStyle/>
          <a:p>
            <a:pPr marL="0" indent="0">
              <a:buNone/>
            </a:pPr>
            <a:r>
              <a:rPr lang="en-US" sz="3600" dirty="0" smtClean="0">
                <a:latin typeface="Helvetica Neue Light"/>
                <a:cs typeface="Helvetica Neue Light"/>
              </a:rPr>
              <a:t>THE HARD PART IS FINDING THE PROBLEM TO SOLVE.</a:t>
            </a:r>
          </a:p>
          <a:p>
            <a:pPr marL="0" indent="0">
              <a:buNone/>
            </a:pPr>
            <a:endParaRPr lang="en-US" sz="3600" dirty="0">
              <a:latin typeface="Helvetica Neue Light"/>
              <a:cs typeface="Helvetica Neue Light"/>
            </a:endParaRPr>
          </a:p>
          <a:p>
            <a:pPr marL="0" indent="0">
              <a:buNone/>
            </a:pPr>
            <a:endParaRPr lang="en-US" sz="3600" dirty="0" smtClean="0">
              <a:latin typeface="Helvetica Neue Light"/>
              <a:cs typeface="Helvetica Neue Light"/>
            </a:endParaRPr>
          </a:p>
          <a:p>
            <a:pPr marL="0" indent="0">
              <a:buNone/>
            </a:pPr>
            <a:endParaRPr lang="en-US" dirty="0">
              <a:latin typeface="Helvetica Neue Light"/>
              <a:cs typeface="Helvetica Neue Light"/>
            </a:endParaRPr>
          </a:p>
          <a:p>
            <a:pPr marL="0" indent="0" algn="r">
              <a:buNone/>
            </a:pPr>
            <a:r>
              <a:rPr lang="en-US" sz="1400" b="0" dirty="0" smtClean="0">
                <a:latin typeface="Helvetica Neue Light"/>
                <a:cs typeface="Helvetica Neue Light"/>
              </a:rPr>
              <a:t>Kevin </a:t>
            </a:r>
            <a:r>
              <a:rPr lang="en-US" sz="1400" b="0" dirty="0" err="1" smtClean="0">
                <a:latin typeface="Helvetica Neue Light"/>
                <a:cs typeface="Helvetica Neue Light"/>
              </a:rPr>
              <a:t>Systrom</a:t>
            </a:r>
            <a:r>
              <a:rPr lang="en-US" sz="1400" b="0" dirty="0" smtClean="0">
                <a:latin typeface="Helvetica Neue Light"/>
                <a:cs typeface="Helvetica Neue Light"/>
              </a:rPr>
              <a:t>, Co-founder </a:t>
            </a:r>
            <a:r>
              <a:rPr lang="en-US" sz="1400" b="0" dirty="0" err="1" smtClean="0">
                <a:latin typeface="Helvetica Neue Light"/>
                <a:cs typeface="Helvetica Neue Light"/>
              </a:rPr>
              <a:t>Instagram</a:t>
            </a:r>
            <a:endParaRPr lang="en-US" sz="1400" b="0" dirty="0" smtClean="0">
              <a:latin typeface="Helvetica Neue Light"/>
              <a:cs typeface="Helvetica Neue Light"/>
            </a:endParaRPr>
          </a:p>
        </p:txBody>
      </p:sp>
    </p:spTree>
    <p:extLst>
      <p:ext uri="{BB962C8B-B14F-4D97-AF65-F5344CB8AC3E}">
        <p14:creationId xmlns:p14="http://schemas.microsoft.com/office/powerpoint/2010/main" val="1537195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_000012643202Medium.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CustomShape 3"/>
          <p:cNvSpPr/>
          <p:nvPr/>
        </p:nvSpPr>
        <p:spPr>
          <a:xfrm>
            <a:off x="536575" y="343018"/>
            <a:ext cx="7873999" cy="11175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3200" dirty="0" smtClean="0">
                <a:solidFill>
                  <a:schemeClr val="tx1">
                    <a:lumMod val="50000"/>
                    <a:lumOff val="50000"/>
                  </a:schemeClr>
                </a:solidFill>
                <a:latin typeface="Helvetica Neue Light"/>
                <a:cs typeface="Helvetica Neue Light"/>
              </a:rPr>
              <a:t>HOW DO YOU KNOW WHAT CUSTOMERS WANT? GO ASK THEM.</a:t>
            </a:r>
          </a:p>
          <a:p>
            <a:pPr algn="ctr"/>
            <a:endParaRPr lang="en-US" sz="3200" dirty="0" smtClean="0">
              <a:solidFill>
                <a:schemeClr val="tx1">
                  <a:lumMod val="50000"/>
                  <a:lumOff val="50000"/>
                </a:schemeClr>
              </a:solidFill>
              <a:latin typeface="Helvetica Neue Light"/>
              <a:cs typeface="Helvetica Neue Light"/>
            </a:endParaRPr>
          </a:p>
          <a:p>
            <a:pPr algn="ctr">
              <a:spcBef>
                <a:spcPct val="20000"/>
              </a:spcBef>
            </a:pPr>
            <a:endParaRPr lang="en-US" sz="3000" dirty="0">
              <a:solidFill>
                <a:schemeClr val="tx1">
                  <a:lumMod val="50000"/>
                  <a:lumOff val="50000"/>
                </a:schemeClr>
              </a:solidFill>
              <a:latin typeface="Helvetica Neue Light"/>
              <a:cs typeface="Helvetica Neue Light"/>
            </a:endParaRPr>
          </a:p>
        </p:txBody>
      </p:sp>
      <p:sp>
        <p:nvSpPr>
          <p:cNvPr id="7" name="Oval 6"/>
          <p:cNvSpPr/>
          <p:nvPr/>
        </p:nvSpPr>
        <p:spPr>
          <a:xfrm>
            <a:off x="-800100" y="3785493"/>
            <a:ext cx="9944100" cy="45479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000" dirty="0" smtClean="0">
                <a:solidFill>
                  <a:srgbClr val="7F7F7F"/>
                </a:solidFill>
                <a:latin typeface="Helvetica Neue Light"/>
                <a:cs typeface="Helvetica Neue Light"/>
              </a:rPr>
              <a:t>In a startup no facts exist inside the building, only opinions.</a:t>
            </a:r>
            <a:endParaRPr lang="en-US" sz="2000" dirty="0" smtClean="0">
              <a:solidFill>
                <a:srgbClr val="7F7F7F"/>
              </a:solidFill>
              <a:latin typeface="Helvetica Neue Light"/>
              <a:cs typeface="Helvetica Neue Light"/>
            </a:endParaRPr>
          </a:p>
          <a:p>
            <a:pPr algn="r"/>
            <a:r>
              <a:rPr lang="en-US" sz="2000" dirty="0" smtClean="0">
                <a:solidFill>
                  <a:srgbClr val="7F7F7F"/>
                </a:solidFill>
                <a:latin typeface="Helvetica Neue Light"/>
                <a:cs typeface="Helvetica Neue Light"/>
              </a:rPr>
              <a:t>Steve Blank</a:t>
            </a:r>
            <a:endParaRPr lang="en-US" sz="2000" dirty="0">
              <a:solidFill>
                <a:srgbClr val="7F7F7F"/>
              </a:solidFill>
              <a:latin typeface="Helvetica Neue Light"/>
              <a:cs typeface="Helvetica Neue Light"/>
            </a:endParaRPr>
          </a:p>
        </p:txBody>
      </p:sp>
    </p:spTree>
    <p:extLst>
      <p:ext uri="{BB962C8B-B14F-4D97-AF65-F5344CB8AC3E}">
        <p14:creationId xmlns:p14="http://schemas.microsoft.com/office/powerpoint/2010/main" val="1420444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11325"/>
            <a:ext cx="9144000" cy="5146675"/>
          </a:xfrm>
          <a:prstGeom prst="rect">
            <a:avLst/>
          </a:prstGeom>
        </p:spPr>
      </p:pic>
      <p:sp>
        <p:nvSpPr>
          <p:cNvPr id="6" name="CustomShape 3"/>
          <p:cNvSpPr/>
          <p:nvPr/>
        </p:nvSpPr>
        <p:spPr>
          <a:xfrm>
            <a:off x="800100" y="279459"/>
            <a:ext cx="7873999" cy="11175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3200" dirty="0" smtClean="0">
                <a:solidFill>
                  <a:schemeClr val="tx1">
                    <a:lumMod val="50000"/>
                    <a:lumOff val="50000"/>
                  </a:schemeClr>
                </a:solidFill>
                <a:latin typeface="Helvetica Neue Light"/>
                <a:cs typeface="Helvetica Neue Light"/>
              </a:rPr>
              <a:t>BUT …</a:t>
            </a:r>
          </a:p>
          <a:p>
            <a:pPr algn="ctr">
              <a:spcBef>
                <a:spcPct val="20000"/>
              </a:spcBef>
            </a:pPr>
            <a:endParaRPr lang="en-US" sz="3000" dirty="0">
              <a:solidFill>
                <a:schemeClr val="tx1">
                  <a:lumMod val="50000"/>
                  <a:lumOff val="50000"/>
                </a:schemeClr>
              </a:solidFill>
              <a:latin typeface="Helvetica Neue Light"/>
              <a:cs typeface="Helvetica Neue Light"/>
            </a:endParaRPr>
          </a:p>
        </p:txBody>
      </p:sp>
      <p:sp>
        <p:nvSpPr>
          <p:cNvPr id="8" name="Oval 7"/>
          <p:cNvSpPr/>
          <p:nvPr/>
        </p:nvSpPr>
        <p:spPr>
          <a:xfrm>
            <a:off x="-88900" y="3147229"/>
            <a:ext cx="6944420" cy="45479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000" dirty="0">
                <a:latin typeface="Helvetica Neue Light"/>
                <a:cs typeface="Helvetica Neue Light"/>
              </a:rPr>
              <a:t>If I had asked my customers what they wanted, they would have said a faster </a:t>
            </a:r>
            <a:r>
              <a:rPr lang="en-US" sz="3000" dirty="0" smtClean="0">
                <a:latin typeface="Helvetica Neue Light"/>
                <a:cs typeface="Helvetica Neue Light"/>
              </a:rPr>
              <a:t>horse.</a:t>
            </a:r>
            <a:endParaRPr lang="en-US" sz="2000" dirty="0" smtClean="0">
              <a:latin typeface="Helvetica Neue Light"/>
              <a:cs typeface="Helvetica Neue Light"/>
            </a:endParaRPr>
          </a:p>
          <a:p>
            <a:pPr algn="r"/>
            <a:r>
              <a:rPr lang="en-US" sz="2000" dirty="0" smtClean="0">
                <a:latin typeface="Helvetica Neue Light"/>
                <a:cs typeface="Helvetica Neue Light"/>
              </a:rPr>
              <a:t>Henry </a:t>
            </a:r>
            <a:r>
              <a:rPr lang="en-US" sz="2000" dirty="0">
                <a:latin typeface="Helvetica Neue Light"/>
                <a:cs typeface="Helvetica Neue Light"/>
              </a:rPr>
              <a:t>ford</a:t>
            </a:r>
          </a:p>
        </p:txBody>
      </p:sp>
    </p:spTree>
    <p:extLst>
      <p:ext uri="{BB962C8B-B14F-4D97-AF65-F5344CB8AC3E}">
        <p14:creationId xmlns:p14="http://schemas.microsoft.com/office/powerpoint/2010/main" val="1986441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2424" y="496676"/>
            <a:ext cx="8592854" cy="5570756"/>
          </a:xfrm>
          <a:prstGeom prst="rect">
            <a:avLst/>
          </a:prstGeom>
          <a:noFill/>
        </p:spPr>
        <p:txBody>
          <a:bodyPr wrap="square" rtlCol="0">
            <a:spAutoFit/>
          </a:bodyPr>
          <a:lstStyle/>
          <a:p>
            <a:r>
              <a:rPr lang="en-GB" sz="4400" b="1" dirty="0">
                <a:solidFill>
                  <a:srgbClr val="FF8A4E"/>
                </a:solidFill>
                <a:latin typeface="Arial" panose="020B0604020202020204" pitchFamily="34" charset="0"/>
                <a:cs typeface="Arial" panose="020B0604020202020204" pitchFamily="34" charset="0"/>
              </a:rPr>
              <a:t>DAY </a:t>
            </a:r>
            <a:r>
              <a:rPr lang="en-GB" sz="4400" b="1" dirty="0" smtClean="0">
                <a:solidFill>
                  <a:srgbClr val="FF8A4E"/>
                </a:solidFill>
                <a:latin typeface="Arial" panose="020B0604020202020204" pitchFamily="34" charset="0"/>
                <a:cs typeface="Arial" panose="020B0604020202020204" pitchFamily="34" charset="0"/>
              </a:rPr>
              <a:t>2</a:t>
            </a:r>
          </a:p>
          <a:p>
            <a:endParaRPr lang="en-GB" sz="2400" b="1" dirty="0">
              <a:solidFill>
                <a:srgbClr val="A5A5A5"/>
              </a:solidFill>
              <a:latin typeface="Arial" panose="020B0604020202020204" pitchFamily="34" charset="0"/>
              <a:cs typeface="Arial" panose="020B0604020202020204" pitchFamily="34" charset="0"/>
            </a:endParaRPr>
          </a:p>
          <a:p>
            <a:r>
              <a:rPr lang="en-GB" sz="2400" b="1" dirty="0" smtClean="0">
                <a:solidFill>
                  <a:srgbClr val="A5A5A5"/>
                </a:solidFill>
                <a:latin typeface="Arial" panose="020B0604020202020204" pitchFamily="34" charset="0"/>
                <a:cs typeface="Arial" panose="020B0604020202020204" pitchFamily="34" charset="0"/>
              </a:rPr>
              <a:t>9:00-9:15 </a:t>
            </a:r>
            <a:r>
              <a:rPr lang="en-GB" sz="2400" b="1" dirty="0">
                <a:solidFill>
                  <a:srgbClr val="A5A5A5"/>
                </a:solidFill>
                <a:latin typeface="Arial" panose="020B0604020202020204" pitchFamily="34" charset="0"/>
                <a:cs typeface="Arial" panose="020B0604020202020204" pitchFamily="34" charset="0"/>
              </a:rPr>
              <a:t>	</a:t>
            </a:r>
            <a:r>
              <a:rPr lang="en-GB" sz="2400" b="1" dirty="0" smtClean="0">
                <a:solidFill>
                  <a:srgbClr val="A5A5A5"/>
                </a:solidFill>
                <a:latin typeface="Arial" panose="020B0604020202020204" pitchFamily="34" charset="0"/>
                <a:cs typeface="Arial" panose="020B0604020202020204" pitchFamily="34" charset="0"/>
              </a:rPr>
              <a:t>	Practicalities &amp; Prototype Expo</a:t>
            </a:r>
          </a:p>
          <a:p>
            <a:endParaRPr lang="en-GB" sz="2400" b="1" dirty="0" smtClean="0">
              <a:solidFill>
                <a:srgbClr val="A5A5A5"/>
              </a:solidFill>
              <a:latin typeface="Arial" panose="020B0604020202020204" pitchFamily="34" charset="0"/>
              <a:cs typeface="Arial" panose="020B0604020202020204" pitchFamily="34" charset="0"/>
            </a:endParaRPr>
          </a:p>
          <a:p>
            <a:r>
              <a:rPr lang="en-GB" sz="2400" b="1" dirty="0" smtClean="0">
                <a:solidFill>
                  <a:srgbClr val="A5A5A5"/>
                </a:solidFill>
                <a:latin typeface="Arial" panose="020B0604020202020204" pitchFamily="34" charset="0"/>
                <a:cs typeface="Arial" panose="020B0604020202020204" pitchFamily="34" charset="0"/>
              </a:rPr>
              <a:t>9:15-9:30			Team photo &gt; Go to rooms </a:t>
            </a:r>
          </a:p>
          <a:p>
            <a:r>
              <a:rPr lang="en-GB" sz="2400" b="1" dirty="0">
                <a:solidFill>
                  <a:srgbClr val="A5A5A5"/>
                </a:solidFill>
                <a:latin typeface="Arial" panose="020B0604020202020204" pitchFamily="34" charset="0"/>
                <a:cs typeface="Arial" panose="020B0604020202020204" pitchFamily="34" charset="0"/>
              </a:rPr>
              <a:t>	</a:t>
            </a:r>
            <a:r>
              <a:rPr lang="en-GB" sz="2400" b="1" dirty="0" smtClean="0">
                <a:solidFill>
                  <a:srgbClr val="A5A5A5"/>
                </a:solidFill>
                <a:latin typeface="Arial" panose="020B0604020202020204" pitchFamily="34" charset="0"/>
                <a:cs typeface="Arial" panose="020B0604020202020204" pitchFamily="34" charset="0"/>
              </a:rPr>
              <a:t>				</a:t>
            </a:r>
            <a:r>
              <a:rPr lang="en-GB" sz="2400" b="1" dirty="0" smtClean="0">
                <a:solidFill>
                  <a:srgbClr val="00B6CB"/>
                </a:solidFill>
                <a:latin typeface="Arial" panose="020B0604020202020204" pitchFamily="34" charset="0"/>
                <a:cs typeface="Arial" panose="020B0604020202020204" pitchFamily="34" charset="0"/>
              </a:rPr>
              <a:t>Tourism (B3008)</a:t>
            </a:r>
          </a:p>
          <a:p>
            <a:r>
              <a:rPr lang="en-GB" sz="2400" b="1" dirty="0">
                <a:solidFill>
                  <a:srgbClr val="00B6CB"/>
                </a:solidFill>
                <a:latin typeface="Arial" panose="020B0604020202020204" pitchFamily="34" charset="0"/>
                <a:cs typeface="Arial" panose="020B0604020202020204" pitchFamily="34" charset="0"/>
              </a:rPr>
              <a:t>	</a:t>
            </a:r>
            <a:r>
              <a:rPr lang="en-GB" sz="2400" b="1" dirty="0" smtClean="0">
                <a:solidFill>
                  <a:srgbClr val="00B6CB"/>
                </a:solidFill>
                <a:latin typeface="Arial" panose="020B0604020202020204" pitchFamily="34" charset="0"/>
                <a:cs typeface="Arial" panose="020B0604020202020204" pitchFamily="34" charset="0"/>
              </a:rPr>
              <a:t>				Retail (B3009)</a:t>
            </a:r>
          </a:p>
          <a:p>
            <a:r>
              <a:rPr lang="en-GB" sz="2400" b="1" dirty="0">
                <a:solidFill>
                  <a:srgbClr val="00B6CB"/>
                </a:solidFill>
                <a:latin typeface="Arial" panose="020B0604020202020204" pitchFamily="34" charset="0"/>
                <a:cs typeface="Arial" panose="020B0604020202020204" pitchFamily="34" charset="0"/>
              </a:rPr>
              <a:t>	</a:t>
            </a:r>
            <a:r>
              <a:rPr lang="en-GB" sz="2400" b="1" dirty="0" smtClean="0">
                <a:solidFill>
                  <a:srgbClr val="00B6CB"/>
                </a:solidFill>
                <a:latin typeface="Arial" panose="020B0604020202020204" pitchFamily="34" charset="0"/>
                <a:cs typeface="Arial" panose="020B0604020202020204" pitchFamily="34" charset="0"/>
              </a:rPr>
              <a:t>				Open (B3011 &amp; B 3012) </a:t>
            </a:r>
            <a:endParaRPr lang="en-GB" sz="2400" b="1" dirty="0">
              <a:solidFill>
                <a:srgbClr val="00B6CB"/>
              </a:solidFill>
              <a:latin typeface="Arial" panose="020B0604020202020204" pitchFamily="34" charset="0"/>
              <a:cs typeface="Arial" panose="020B0604020202020204" pitchFamily="34" charset="0"/>
            </a:endParaRPr>
          </a:p>
          <a:p>
            <a:endParaRPr lang="en-GB" sz="2400" b="1" dirty="0" smtClean="0">
              <a:solidFill>
                <a:srgbClr val="A5A5A5"/>
              </a:solidFill>
              <a:latin typeface="Arial" panose="020B0604020202020204" pitchFamily="34" charset="0"/>
              <a:cs typeface="Arial" panose="020B0604020202020204" pitchFamily="34" charset="0"/>
            </a:endParaRPr>
          </a:p>
          <a:p>
            <a:r>
              <a:rPr lang="en-GB" sz="2400" b="1" dirty="0" smtClean="0">
                <a:solidFill>
                  <a:srgbClr val="A5A5A5"/>
                </a:solidFill>
                <a:latin typeface="Arial" panose="020B0604020202020204" pitchFamily="34" charset="0"/>
                <a:cs typeface="Arial" panose="020B0604020202020204" pitchFamily="34" charset="0"/>
              </a:rPr>
              <a:t>12:00</a:t>
            </a:r>
            <a:r>
              <a:rPr lang="en-GB" sz="2400" b="1" dirty="0">
                <a:solidFill>
                  <a:srgbClr val="A5A5A5"/>
                </a:solidFill>
                <a:latin typeface="Arial" panose="020B0604020202020204" pitchFamily="34" charset="0"/>
                <a:cs typeface="Arial" panose="020B0604020202020204" pitchFamily="34" charset="0"/>
              </a:rPr>
              <a:t>	</a:t>
            </a:r>
            <a:r>
              <a:rPr lang="en-GB" sz="2400" b="1" dirty="0" smtClean="0">
                <a:solidFill>
                  <a:srgbClr val="A5A5A5"/>
                </a:solidFill>
                <a:latin typeface="Arial" panose="020B0604020202020204" pitchFamily="34" charset="0"/>
                <a:cs typeface="Arial" panose="020B0604020202020204" pitchFamily="34" charset="0"/>
              </a:rPr>
              <a:t>			Lunch </a:t>
            </a:r>
            <a:r>
              <a:rPr lang="en-GB" sz="2400" b="1" dirty="0">
                <a:solidFill>
                  <a:srgbClr val="A5A5A5"/>
                </a:solidFill>
                <a:latin typeface="Arial" panose="020B0604020202020204" pitchFamily="34" charset="0"/>
                <a:cs typeface="Arial" panose="020B0604020202020204" pitchFamily="34" charset="0"/>
                <a:sym typeface="Wingdings" panose="05000000000000000000" pitchFamily="2" charset="2"/>
              </a:rPr>
              <a:t>(B2011</a:t>
            </a:r>
            <a:r>
              <a:rPr lang="en-GB" sz="2400" b="1" dirty="0" smtClean="0">
                <a:solidFill>
                  <a:srgbClr val="A5A5A5"/>
                </a:solidFill>
                <a:latin typeface="Arial" panose="020B0604020202020204" pitchFamily="34" charset="0"/>
                <a:cs typeface="Arial" panose="020B0604020202020204" pitchFamily="34" charset="0"/>
                <a:sym typeface="Wingdings" panose="05000000000000000000" pitchFamily="2" charset="2"/>
              </a:rPr>
              <a:t>)</a:t>
            </a:r>
            <a:endParaRPr lang="en-GB" sz="2400" b="1" dirty="0">
              <a:solidFill>
                <a:srgbClr val="A5A5A5"/>
              </a:solidFill>
              <a:latin typeface="Arial" panose="020B0604020202020204" pitchFamily="34" charset="0"/>
              <a:cs typeface="Arial" panose="020B0604020202020204" pitchFamily="34" charset="0"/>
            </a:endParaRPr>
          </a:p>
          <a:p>
            <a:endParaRPr lang="en-GB" sz="2400" b="1" dirty="0" smtClean="0">
              <a:solidFill>
                <a:srgbClr val="A5A5A5"/>
              </a:solidFill>
              <a:latin typeface="Arial" panose="020B0604020202020204" pitchFamily="34" charset="0"/>
              <a:cs typeface="Arial" panose="020B0604020202020204" pitchFamily="34" charset="0"/>
            </a:endParaRPr>
          </a:p>
          <a:p>
            <a:r>
              <a:rPr lang="en-GB" sz="2400" b="1" dirty="0" smtClean="0">
                <a:solidFill>
                  <a:srgbClr val="A5A5A5"/>
                </a:solidFill>
                <a:latin typeface="Arial" panose="020B0604020202020204" pitchFamily="34" charset="0"/>
                <a:cs typeface="Arial" panose="020B0604020202020204" pitchFamily="34" charset="0"/>
              </a:rPr>
              <a:t>14:00-16:00 </a:t>
            </a:r>
            <a:r>
              <a:rPr lang="en-GB" sz="2400" b="1" dirty="0">
                <a:solidFill>
                  <a:srgbClr val="A5A5A5"/>
                </a:solidFill>
                <a:latin typeface="Arial" panose="020B0604020202020204" pitchFamily="34" charset="0"/>
                <a:cs typeface="Arial" panose="020B0604020202020204" pitchFamily="34" charset="0"/>
                <a:sym typeface="Wingdings" panose="05000000000000000000" pitchFamily="2" charset="2"/>
              </a:rPr>
              <a:t>		</a:t>
            </a:r>
            <a:r>
              <a:rPr lang="en-GB" sz="2400" b="1" dirty="0" smtClean="0">
                <a:solidFill>
                  <a:srgbClr val="A5A5A5"/>
                </a:solidFill>
                <a:latin typeface="Arial" panose="020B0604020202020204" pitchFamily="34" charset="0"/>
                <a:cs typeface="Arial" panose="020B0604020202020204" pitchFamily="34" charset="0"/>
                <a:sym typeface="Wingdings" panose="05000000000000000000" pitchFamily="2" charset="2"/>
              </a:rPr>
              <a:t>Mentors (see Mentor list)</a:t>
            </a:r>
          </a:p>
          <a:p>
            <a:endParaRPr lang="en-GB" sz="2400" b="1" dirty="0" smtClean="0">
              <a:solidFill>
                <a:srgbClr val="A5A5A5"/>
              </a:solidFill>
              <a:latin typeface="Arial" panose="020B0604020202020204" pitchFamily="34" charset="0"/>
              <a:cs typeface="Arial" panose="020B0604020202020204" pitchFamily="34" charset="0"/>
              <a:sym typeface="Wingdings" panose="05000000000000000000" pitchFamily="2" charset="2"/>
            </a:endParaRPr>
          </a:p>
          <a:p>
            <a:r>
              <a:rPr lang="en-GB" sz="2400" b="1" dirty="0" smtClean="0">
                <a:solidFill>
                  <a:srgbClr val="A5A5A5"/>
                </a:solidFill>
                <a:latin typeface="Arial" panose="020B0604020202020204" pitchFamily="34" charset="0"/>
                <a:cs typeface="Arial" panose="020B0604020202020204" pitchFamily="34" charset="0"/>
                <a:sym typeface="Wingdings" panose="05000000000000000000" pitchFamily="2" charset="2"/>
              </a:rPr>
              <a:t>17:00				Team leader update meeting (B2011)</a:t>
            </a:r>
            <a:endParaRPr lang="en-GB" sz="2400" b="1" dirty="0">
              <a:solidFill>
                <a:srgbClr val="A5A5A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18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748646"/>
            <a:ext cx="9163510" cy="5109354"/>
          </a:xfrm>
          <a:prstGeom prst="rect">
            <a:avLst/>
          </a:prstGeom>
        </p:spPr>
      </p:pic>
      <p:sp>
        <p:nvSpPr>
          <p:cNvPr id="6" name="CustomShape 3"/>
          <p:cNvSpPr/>
          <p:nvPr/>
        </p:nvSpPr>
        <p:spPr>
          <a:xfrm>
            <a:off x="330200" y="279459"/>
            <a:ext cx="8343899" cy="11175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3200" dirty="0" smtClean="0">
                <a:solidFill>
                  <a:schemeClr val="tx1">
                    <a:lumMod val="50000"/>
                    <a:lumOff val="50000"/>
                  </a:schemeClr>
                </a:solidFill>
                <a:latin typeface="Helvetica Neue Light"/>
                <a:cs typeface="Helvetica Neue Light"/>
              </a:rPr>
              <a:t>BECAUSE </a:t>
            </a:r>
          </a:p>
          <a:p>
            <a:pPr algn="ctr"/>
            <a:r>
              <a:rPr lang="en-US" sz="3200" dirty="0" smtClean="0">
                <a:solidFill>
                  <a:schemeClr val="tx1">
                    <a:lumMod val="50000"/>
                    <a:lumOff val="50000"/>
                  </a:schemeClr>
                </a:solidFill>
                <a:latin typeface="Helvetica Neue Light"/>
                <a:cs typeface="Helvetica Neue Light"/>
              </a:rPr>
              <a:t>PROBLEMS = JOBS TO BE DONE</a:t>
            </a:r>
            <a:endParaRPr lang="en-US" sz="3000" dirty="0">
              <a:solidFill>
                <a:schemeClr val="tx1">
                  <a:lumMod val="50000"/>
                  <a:lumOff val="50000"/>
                </a:schemeClr>
              </a:solidFill>
              <a:latin typeface="Helvetica Neue Light"/>
              <a:cs typeface="Helvetica Neue Light"/>
            </a:endParaRPr>
          </a:p>
        </p:txBody>
      </p:sp>
      <p:sp>
        <p:nvSpPr>
          <p:cNvPr id="8" name="Oval 7"/>
          <p:cNvSpPr/>
          <p:nvPr/>
        </p:nvSpPr>
        <p:spPr>
          <a:xfrm>
            <a:off x="3860800" y="1573410"/>
            <a:ext cx="5658310" cy="45479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400" dirty="0">
                <a:latin typeface="Helvetica Neue Light"/>
                <a:cs typeface="Helvetica Neue Light"/>
              </a:rPr>
              <a:t>People don’t want a quarter-inch drill, they want a quarter-inch hole</a:t>
            </a:r>
            <a:r>
              <a:rPr lang="en-US" sz="3400" dirty="0" smtClean="0">
                <a:latin typeface="Helvetica Neue Light"/>
                <a:cs typeface="Helvetica Neue Light"/>
              </a:rPr>
              <a:t>.</a:t>
            </a:r>
          </a:p>
          <a:p>
            <a:endParaRPr lang="en-US" sz="3400" dirty="0">
              <a:latin typeface="Helvetica Neue Light"/>
              <a:cs typeface="Helvetica Neue Light"/>
            </a:endParaRPr>
          </a:p>
          <a:p>
            <a:endParaRPr lang="en-US" sz="1400" dirty="0">
              <a:latin typeface="Helvetica Neue Light"/>
              <a:cs typeface="Helvetica Neue Light"/>
            </a:endParaRPr>
          </a:p>
          <a:p>
            <a:pPr algn="r"/>
            <a:r>
              <a:rPr lang="en-US" sz="1400" dirty="0">
                <a:latin typeface="Helvetica Neue Light"/>
                <a:cs typeface="Helvetica Neue Light"/>
              </a:rPr>
              <a:t>Theodore </a:t>
            </a:r>
            <a:r>
              <a:rPr lang="en-US" sz="1400" dirty="0" smtClean="0">
                <a:latin typeface="Helvetica Neue Light"/>
                <a:cs typeface="Helvetica Neue Light"/>
              </a:rPr>
              <a:t>Levitt</a:t>
            </a:r>
            <a:endParaRPr lang="en-US" sz="1400" dirty="0">
              <a:latin typeface="Helvetica Neue Light"/>
              <a:cs typeface="Helvetica Neue Light"/>
            </a:endParaRPr>
          </a:p>
        </p:txBody>
      </p:sp>
    </p:spTree>
    <p:extLst>
      <p:ext uri="{BB962C8B-B14F-4D97-AF65-F5344CB8AC3E}">
        <p14:creationId xmlns:p14="http://schemas.microsoft.com/office/powerpoint/2010/main" val="13346737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User research</a:t>
            </a:r>
            <a:endParaRPr lang="en-US" dirty="0"/>
          </a:p>
        </p:txBody>
      </p:sp>
      <p:graphicFrame>
        <p:nvGraphicFramePr>
          <p:cNvPr id="5" name="Table 4"/>
          <p:cNvGraphicFramePr>
            <a:graphicFrameLocks noGrp="1"/>
          </p:cNvGraphicFramePr>
          <p:nvPr>
            <p:extLst/>
          </p:nvPr>
        </p:nvGraphicFramePr>
        <p:xfrm>
          <a:off x="410166" y="1366276"/>
          <a:ext cx="8229597" cy="3627120"/>
        </p:xfrm>
        <a:graphic>
          <a:graphicData uri="http://schemas.openxmlformats.org/drawingml/2006/table">
            <a:tbl>
              <a:tblPr firstRow="1" bandRow="1">
                <a:tableStyleId>{5C22544A-7EE6-4342-B048-85BDC9FD1C3A}</a:tableStyleId>
              </a:tblPr>
              <a:tblGrid>
                <a:gridCol w="1079212"/>
                <a:gridCol w="4407186"/>
                <a:gridCol w="2743199"/>
              </a:tblGrid>
              <a:tr h="370840">
                <a:tc>
                  <a:txBody>
                    <a:bodyPr/>
                    <a:lstStyle/>
                    <a:p>
                      <a:r>
                        <a:rPr lang="en-US" sz="2000" dirty="0" smtClean="0">
                          <a:solidFill>
                            <a:srgbClr val="434448"/>
                          </a:solidFill>
                          <a:latin typeface="Gill Sans"/>
                          <a:cs typeface="Gill Sans"/>
                        </a:rPr>
                        <a:t>TIME</a:t>
                      </a:r>
                      <a:endParaRPr lang="en-US" sz="2000" dirty="0">
                        <a:solidFill>
                          <a:srgbClr val="434448"/>
                        </a:solidFill>
                        <a:latin typeface="Gill Sans"/>
                        <a:cs typeface="Gill Sans"/>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c>
                  <a:txBody>
                    <a:bodyPr/>
                    <a:lstStyle/>
                    <a:p>
                      <a:r>
                        <a:rPr lang="en-US" sz="2000" dirty="0" smtClean="0">
                          <a:solidFill>
                            <a:srgbClr val="434448"/>
                          </a:solidFill>
                          <a:latin typeface="Gill Sans"/>
                          <a:cs typeface="Gill Sans"/>
                        </a:rPr>
                        <a:t>OUTCOME</a:t>
                      </a:r>
                      <a:endParaRPr lang="en-US" sz="2000" dirty="0">
                        <a:solidFill>
                          <a:srgbClr val="434448"/>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c>
                  <a:txBody>
                    <a:bodyPr/>
                    <a:lstStyle/>
                    <a:p>
                      <a:r>
                        <a:rPr lang="en-US" sz="2000" dirty="0" smtClean="0">
                          <a:solidFill>
                            <a:srgbClr val="434448"/>
                          </a:solidFill>
                          <a:latin typeface="Gill Sans"/>
                          <a:cs typeface="Gill Sans"/>
                        </a:rPr>
                        <a:t>OBJECTIVE</a:t>
                      </a:r>
                      <a:endParaRPr lang="en-US" sz="2000" dirty="0">
                        <a:solidFill>
                          <a:srgbClr val="434448"/>
                        </a:solidFill>
                        <a:latin typeface="Gill Sans"/>
                        <a:cs typeface="Gill Sans"/>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r>
              <a:tr h="663028">
                <a:tc>
                  <a:txBody>
                    <a:bodyPr/>
                    <a:lstStyle/>
                    <a:p>
                      <a:r>
                        <a:rPr lang="en-US" sz="2000" dirty="0" smtClean="0">
                          <a:solidFill>
                            <a:srgbClr val="434448"/>
                          </a:solidFill>
                          <a:latin typeface="Gill Sans Light"/>
                          <a:cs typeface="Gill Sans Light"/>
                        </a:rPr>
                        <a:t>15</a:t>
                      </a:r>
                      <a:r>
                        <a:rPr lang="en-US" sz="2000" baseline="0" dirty="0" smtClean="0">
                          <a:solidFill>
                            <a:srgbClr val="434448"/>
                          </a:solidFill>
                          <a:latin typeface="Gill Sans Light"/>
                          <a:cs typeface="Gill Sans Light"/>
                        </a:rPr>
                        <a:t> min</a:t>
                      </a:r>
                      <a:endParaRPr lang="en-US" sz="2000" dirty="0">
                        <a:solidFill>
                          <a:srgbClr val="434448"/>
                        </a:solidFill>
                        <a:latin typeface="Gill Sans Light"/>
                        <a:cs typeface="Gill Sans Light"/>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000" dirty="0" smtClean="0">
                          <a:solidFill>
                            <a:srgbClr val="434448"/>
                          </a:solidFill>
                          <a:latin typeface="Gill Sans Light"/>
                          <a:cs typeface="Gill Sans Light"/>
                        </a:rPr>
                        <a:t>Complete customer side</a:t>
                      </a:r>
                      <a:r>
                        <a:rPr lang="en-US" sz="2000" baseline="0" dirty="0" smtClean="0">
                          <a:solidFill>
                            <a:srgbClr val="434448"/>
                          </a:solidFill>
                          <a:latin typeface="Gill Sans Light"/>
                          <a:cs typeface="Gill Sans Light"/>
                        </a:rPr>
                        <a:t> of  VP canvas</a:t>
                      </a:r>
                      <a:endParaRPr lang="en-US" sz="2000" dirty="0">
                        <a:solidFill>
                          <a:srgbClr val="434448"/>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000" dirty="0" smtClean="0">
                          <a:solidFill>
                            <a:srgbClr val="434448"/>
                          </a:solidFill>
                          <a:latin typeface="Gill Sans Light"/>
                          <a:cs typeface="Gill Sans Light"/>
                        </a:rPr>
                        <a:t>Understand your customers</a:t>
                      </a:r>
                      <a:endParaRPr lang="en-US" sz="2000" dirty="0">
                        <a:solidFill>
                          <a:srgbClr val="434448"/>
                        </a:solidFill>
                        <a:latin typeface="Gill Sans Light"/>
                        <a:cs typeface="Gill Sans Light"/>
                      </a:endParaRP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noFill/>
                  </a:tcPr>
                </a:tc>
              </a:tr>
              <a:tr h="741680">
                <a:tc>
                  <a:txBody>
                    <a:bodyPr/>
                    <a:lstStyle/>
                    <a:p>
                      <a:r>
                        <a:rPr lang="en-US" sz="2000" dirty="0" smtClean="0">
                          <a:solidFill>
                            <a:srgbClr val="434448"/>
                          </a:solidFill>
                          <a:latin typeface="Gill Sans Light"/>
                          <a:cs typeface="Gill Sans Light"/>
                        </a:rPr>
                        <a:t>Activity</a:t>
                      </a:r>
                      <a:endParaRPr lang="en-US" sz="2000" dirty="0">
                        <a:solidFill>
                          <a:srgbClr val="434448"/>
                        </a:solidFill>
                        <a:latin typeface="Gill Sans Light"/>
                        <a:cs typeface="Gill Sans Light"/>
                      </a:endParaRPr>
                    </a:p>
                  </a:txBody>
                  <a:tcPr>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noFill/>
                  </a:tcPr>
                </a:tc>
                <a:tc gridSpan="2">
                  <a:txBody>
                    <a:bodyPr/>
                    <a:lstStyle/>
                    <a:p>
                      <a:pPr marL="457200" indent="-457200">
                        <a:buFont typeface="+mj-lt"/>
                        <a:buAutoNum type="arabicPeriod"/>
                      </a:pPr>
                      <a:r>
                        <a:rPr lang="en-US" sz="2000" dirty="0" smtClean="0">
                          <a:solidFill>
                            <a:srgbClr val="434448"/>
                          </a:solidFill>
                          <a:latin typeface="Gill Sans Light"/>
                          <a:cs typeface="Gill Sans Light"/>
                        </a:rPr>
                        <a:t>Develop interview guide</a:t>
                      </a:r>
                    </a:p>
                    <a:p>
                      <a:pPr marL="457200" indent="-457200">
                        <a:buFont typeface="+mj-lt"/>
                        <a:buAutoNum type="arabicPeriod"/>
                      </a:pPr>
                      <a:r>
                        <a:rPr lang="en-US" sz="2000" baseline="0" dirty="0" smtClean="0">
                          <a:solidFill>
                            <a:srgbClr val="434448"/>
                          </a:solidFill>
                          <a:latin typeface="Gill Sans Light"/>
                          <a:cs typeface="Gill Sans Light"/>
                        </a:rPr>
                        <a:t>Find 5 potential customers</a:t>
                      </a:r>
                    </a:p>
                    <a:p>
                      <a:pPr marL="457200" indent="-457200">
                        <a:buFont typeface="+mj-lt"/>
                        <a:buAutoNum type="arabicPeriod"/>
                      </a:pPr>
                      <a:r>
                        <a:rPr lang="en-US" sz="2000" baseline="0" dirty="0" smtClean="0">
                          <a:solidFill>
                            <a:srgbClr val="434448"/>
                          </a:solidFill>
                          <a:latin typeface="Gill Sans Light"/>
                          <a:cs typeface="Gill Sans Light"/>
                        </a:rPr>
                        <a:t>Interview them, record audio</a:t>
                      </a:r>
                    </a:p>
                    <a:p>
                      <a:pPr marL="457200" indent="-457200">
                        <a:buFont typeface="+mj-lt"/>
                        <a:buAutoNum type="arabicPeriod"/>
                      </a:pPr>
                      <a:r>
                        <a:rPr lang="en-US" sz="2000" baseline="0" dirty="0" smtClean="0">
                          <a:solidFill>
                            <a:srgbClr val="434448"/>
                          </a:solidFill>
                          <a:latin typeface="Gill Sans Light"/>
                          <a:cs typeface="Gill Sans Light"/>
                        </a:rPr>
                        <a:t>Summarize results in VP canvas format</a:t>
                      </a:r>
                    </a:p>
                    <a:p>
                      <a:pPr marL="457200" indent="-457200">
                        <a:buFont typeface="+mj-lt"/>
                        <a:buAutoNum type="arabicPeriod"/>
                      </a:pPr>
                      <a:endParaRPr lang="en-US" sz="2000" dirty="0" smtClean="0">
                        <a:solidFill>
                          <a:srgbClr val="434448"/>
                        </a:solidFill>
                        <a:latin typeface="Gill Sans Light"/>
                        <a:cs typeface="Gill Sans Light"/>
                      </a:endParaRPr>
                    </a:p>
                    <a:p>
                      <a:pPr marL="457200" indent="-457200">
                        <a:buFont typeface="+mj-lt"/>
                        <a:buAutoNum type="arabicPeriod"/>
                      </a:pPr>
                      <a:endParaRPr lang="en-US" sz="2000" dirty="0" smtClean="0">
                        <a:solidFill>
                          <a:srgbClr val="434448"/>
                        </a:solidFill>
                        <a:latin typeface="Gill Sans Light"/>
                        <a:cs typeface="Gill Sans Light"/>
                      </a:endParaRPr>
                    </a:p>
                    <a:p>
                      <a:pPr marL="457200" indent="-457200">
                        <a:buFont typeface="+mj-lt"/>
                        <a:buAutoNum type="arabicPeriod"/>
                      </a:pPr>
                      <a:endParaRPr lang="en-US" sz="2000" dirty="0" smtClean="0">
                        <a:solidFill>
                          <a:srgbClr val="434448"/>
                        </a:solidFill>
                        <a:latin typeface="Gill Sans Light"/>
                        <a:cs typeface="Gill Sans Light"/>
                      </a:endParaRPr>
                    </a:p>
                    <a:p>
                      <a:pPr marL="457200" indent="-457200">
                        <a:buFont typeface="+mj-lt"/>
                        <a:buAutoNum type="arabicPeriod"/>
                      </a:pPr>
                      <a:endParaRPr lang="en-US" sz="2000" dirty="0">
                        <a:solidFill>
                          <a:srgbClr val="434448"/>
                        </a:solidFill>
                        <a:latin typeface="Gill Sans Light"/>
                        <a:cs typeface="Gill Sans Light"/>
                      </a:endParaRPr>
                    </a:p>
                  </a:txBody>
                  <a:tcPr>
                    <a:lnL w="12700" cap="flat" cmpd="sng" algn="ctr">
                      <a:solidFill>
                        <a:scrgbClr r="0" g="0" b="0"/>
                      </a:solidFill>
                      <a:prstDash val="solid"/>
                      <a:round/>
                      <a:headEnd type="none" w="med" len="med"/>
                      <a:tailEnd type="none" w="med" len="med"/>
                    </a:lnL>
                    <a:lnT w="12700" cap="flat" cmpd="sng" algn="ctr">
                      <a:noFill/>
                      <a:prstDash val="solid"/>
                      <a:round/>
                      <a:headEnd type="none" w="med" len="med"/>
                      <a:tailEnd type="none" w="med" len="med"/>
                    </a:lnT>
                    <a:noFill/>
                  </a:tcPr>
                </a:tc>
                <a:tc hMerge="1">
                  <a:txBody>
                    <a:bodyPr/>
                    <a:lstStyle/>
                    <a:p>
                      <a:endParaRPr lang="en-US" sz="2000" dirty="0">
                        <a:solidFill>
                          <a:srgbClr val="434448"/>
                        </a:solidFill>
                        <a:latin typeface="Gill Sans"/>
                        <a:cs typeface="Gill Sans"/>
                      </a:endParaRP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9" name="Oval 8"/>
          <p:cNvSpPr/>
          <p:nvPr/>
        </p:nvSpPr>
        <p:spPr>
          <a:xfrm>
            <a:off x="7816691" y="42753"/>
            <a:ext cx="983408" cy="983408"/>
          </a:xfrm>
          <a:prstGeom prst="ellipse">
            <a:avLst/>
          </a:prstGeom>
          <a:solidFill>
            <a:srgbClr val="009BD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09631" y="227598"/>
            <a:ext cx="630132" cy="573420"/>
          </a:xfrm>
          <a:prstGeom prst="rect">
            <a:avLst/>
          </a:prstGeom>
        </p:spPr>
      </p:pic>
    </p:spTree>
    <p:extLst>
      <p:ext uri="{BB962C8B-B14F-4D97-AF65-F5344CB8AC3E}">
        <p14:creationId xmlns:p14="http://schemas.microsoft.com/office/powerpoint/2010/main" val="1373710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279400"/>
            <a:ext cx="9144001" cy="2501900"/>
          </a:xfrm>
          <a:prstGeom prst="rect">
            <a:avLst/>
          </a:prstGeom>
          <a:ln>
            <a:noFill/>
          </a:ln>
          <a:effectLst>
            <a:softEdge rad="112500"/>
          </a:effectLst>
        </p:spPr>
      </p:pic>
      <p:graphicFrame>
        <p:nvGraphicFramePr>
          <p:cNvPr id="16" name="Table 15"/>
          <p:cNvGraphicFramePr>
            <a:graphicFrameLocks noGrp="1"/>
          </p:cNvGraphicFramePr>
          <p:nvPr>
            <p:extLst/>
          </p:nvPr>
        </p:nvGraphicFramePr>
        <p:xfrm>
          <a:off x="453758" y="3031835"/>
          <a:ext cx="8358644" cy="4054396"/>
        </p:xfrm>
        <a:graphic>
          <a:graphicData uri="http://schemas.openxmlformats.org/drawingml/2006/table">
            <a:tbl>
              <a:tblPr firstRow="1" bandRow="1">
                <a:tableStyleId>{5C22544A-7EE6-4342-B048-85BDC9FD1C3A}</a:tableStyleId>
              </a:tblPr>
              <a:tblGrid>
                <a:gridCol w="339113"/>
                <a:gridCol w="8019531"/>
              </a:tblGrid>
              <a:tr h="320965">
                <a:tc gridSpan="2">
                  <a:txBody>
                    <a:bodyPr/>
                    <a:lstStyle/>
                    <a:p>
                      <a:pPr marL="0" indent="0" algn="l">
                        <a:buFont typeface="Arial"/>
                        <a:buNone/>
                      </a:pPr>
                      <a:r>
                        <a:rPr lang="en-US" sz="1400" b="1" i="0" dirty="0" smtClean="0">
                          <a:solidFill>
                            <a:srgbClr val="7F7F7F"/>
                          </a:solidFill>
                          <a:latin typeface="Gill Sans"/>
                          <a:cs typeface="Gill Sans"/>
                        </a:rPr>
                        <a:t>Jobs</a:t>
                      </a:r>
                      <a:endParaRPr lang="en-US" sz="1400" b="1" i="0" dirty="0">
                        <a:solidFill>
                          <a:srgbClr val="7F7F7F"/>
                        </a:solidFill>
                        <a:latin typeface="Gill Sans"/>
                        <a:cs typeface="Gill Sans"/>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553634">
                <a:tc>
                  <a:txBody>
                    <a:bodyPr/>
                    <a:lstStyle/>
                    <a:p>
                      <a:pPr marL="0" marR="0" indent="0" algn="l" defTabSz="457200" rtl="0" eaLnBrk="1" fontAlgn="auto" latinLnBrk="0" hangingPunct="1">
                        <a:lnSpc>
                          <a:spcPct val="110000"/>
                        </a:lnSpc>
                        <a:spcBef>
                          <a:spcPts val="0"/>
                        </a:spcBef>
                        <a:spcAft>
                          <a:spcPts val="0"/>
                        </a:spcAft>
                        <a:buClrTx/>
                        <a:buSzTx/>
                        <a:buFont typeface="Arial"/>
                        <a:buNone/>
                        <a:tabLst/>
                        <a:defRPr/>
                      </a:pPr>
                      <a:endParaRPr lang="en-US" sz="1400" b="0" dirty="0" smtClean="0">
                        <a:solidFill>
                          <a:schemeClr val="tx1">
                            <a:lumMod val="50000"/>
                            <a:lumOff val="50000"/>
                          </a:schemeClr>
                        </a:solidFill>
                        <a:latin typeface="Gill Sans"/>
                        <a:cs typeface="Gill Sans"/>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10000"/>
                        </a:lnSpc>
                        <a:spcBef>
                          <a:spcPts val="0"/>
                        </a:spcBef>
                        <a:spcAft>
                          <a:spcPts val="0"/>
                        </a:spcAft>
                        <a:buClrTx/>
                        <a:buSzTx/>
                        <a:buFont typeface="Arial"/>
                        <a:buNone/>
                        <a:tabLst/>
                        <a:defRPr/>
                      </a:pPr>
                      <a:r>
                        <a:rPr lang="en-US" sz="1400" b="1" i="1" dirty="0" smtClean="0">
                          <a:solidFill>
                            <a:schemeClr val="tx1">
                              <a:lumMod val="50000"/>
                              <a:lumOff val="50000"/>
                            </a:schemeClr>
                          </a:solidFill>
                          <a:latin typeface="Gill Sans"/>
                          <a:cs typeface="Gill Sans"/>
                        </a:rPr>
                        <a:t>Book a great ski trip</a:t>
                      </a:r>
                    </a:p>
                    <a:p>
                      <a:pPr marL="0" marR="0" indent="0" algn="l" defTabSz="457200" rtl="0" eaLnBrk="1" fontAlgn="auto" latinLnBrk="0" hangingPunct="1">
                        <a:lnSpc>
                          <a:spcPct val="110000"/>
                        </a:lnSpc>
                        <a:spcBef>
                          <a:spcPts val="0"/>
                        </a:spcBef>
                        <a:spcAft>
                          <a:spcPts val="0"/>
                        </a:spcAft>
                        <a:buClrTx/>
                        <a:buSzTx/>
                        <a:buFont typeface="Arial"/>
                        <a:buNone/>
                        <a:tabLst/>
                        <a:defRPr/>
                      </a:pPr>
                      <a:r>
                        <a:rPr lang="en-US" sz="1400" b="0" dirty="0" smtClean="0">
                          <a:solidFill>
                            <a:schemeClr val="tx1">
                              <a:lumMod val="50000"/>
                              <a:lumOff val="50000"/>
                            </a:schemeClr>
                          </a:solidFill>
                          <a:latin typeface="Gill Sans"/>
                          <a:cs typeface="Gill Sans"/>
                        </a:rPr>
                        <a:t>Ski as much</a:t>
                      </a:r>
                      <a:r>
                        <a:rPr lang="en-US" sz="1400" b="0" baseline="0" dirty="0" smtClean="0">
                          <a:solidFill>
                            <a:schemeClr val="tx1">
                              <a:lumMod val="50000"/>
                              <a:lumOff val="50000"/>
                            </a:schemeClr>
                          </a:solidFill>
                          <a:latin typeface="Gill Sans"/>
                          <a:cs typeface="Gill Sans"/>
                        </a:rPr>
                        <a:t> as </a:t>
                      </a:r>
                      <a:r>
                        <a:rPr lang="en-US" sz="1400" b="0" dirty="0" smtClean="0">
                          <a:solidFill>
                            <a:schemeClr val="tx1">
                              <a:lumMod val="50000"/>
                              <a:lumOff val="50000"/>
                            </a:schemeClr>
                          </a:solidFill>
                          <a:latin typeface="Gill Sans"/>
                          <a:cs typeface="Gill Sans"/>
                        </a:rPr>
                        <a:t>I can</a:t>
                      </a:r>
                    </a:p>
                    <a:p>
                      <a:pPr marL="0" marR="0" indent="0" algn="l" defTabSz="457200" rtl="0" eaLnBrk="1" fontAlgn="auto" latinLnBrk="0" hangingPunct="1">
                        <a:lnSpc>
                          <a:spcPct val="110000"/>
                        </a:lnSpc>
                        <a:spcBef>
                          <a:spcPts val="0"/>
                        </a:spcBef>
                        <a:spcAft>
                          <a:spcPts val="0"/>
                        </a:spcAft>
                        <a:buClrTx/>
                        <a:buSzTx/>
                        <a:buFont typeface="Arial"/>
                        <a:buNone/>
                        <a:tabLst/>
                        <a:defRPr/>
                      </a:pPr>
                      <a:r>
                        <a:rPr lang="en-US" sz="1400" b="0" dirty="0" smtClean="0">
                          <a:solidFill>
                            <a:schemeClr val="tx1">
                              <a:lumMod val="50000"/>
                              <a:lumOff val="50000"/>
                            </a:schemeClr>
                          </a:solidFill>
                          <a:latin typeface="Gill Sans"/>
                          <a:cs typeface="Gill Sans"/>
                        </a:rPr>
                        <a:t>Make the right decision for my travel group</a:t>
                      </a:r>
                    </a:p>
                  </a:txBody>
                  <a:tcPr>
                    <a:lnL w="635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337959">
                <a:tc gridSpan="2">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400" b="1" i="0" dirty="0" smtClean="0">
                          <a:solidFill>
                            <a:srgbClr val="7F7F7F"/>
                          </a:solidFill>
                          <a:latin typeface="Gill Sans"/>
                          <a:cs typeface="Gill Sans"/>
                        </a:rPr>
                        <a:t>Pains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794934">
                <a:tc>
                  <a:txBody>
                    <a:bodyPr/>
                    <a:lstStyle/>
                    <a:p>
                      <a:pPr marL="0" indent="0" algn="l">
                        <a:buFont typeface="Arial"/>
                        <a:buNone/>
                      </a:pPr>
                      <a:endParaRPr lang="en-US" sz="1400" b="0" i="0" dirty="0">
                        <a:solidFill>
                          <a:srgbClr val="7F7F7F"/>
                        </a:solidFill>
                        <a:latin typeface="Gill Sans"/>
                        <a:cs typeface="Gill Sans"/>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10000"/>
                        </a:lnSpc>
                        <a:spcBef>
                          <a:spcPts val="0"/>
                        </a:spcBef>
                        <a:spcAft>
                          <a:spcPts val="0"/>
                        </a:spcAft>
                        <a:buClrTx/>
                        <a:buSzPct val="50000"/>
                        <a:buFont typeface="Arial"/>
                        <a:buNone/>
                        <a:tabLst/>
                        <a:defRPr/>
                      </a:pPr>
                      <a:r>
                        <a:rPr lang="en-US" sz="1400" b="1" i="1" dirty="0" smtClean="0">
                          <a:solidFill>
                            <a:schemeClr val="tx1">
                              <a:lumMod val="50000"/>
                              <a:lumOff val="50000"/>
                            </a:schemeClr>
                          </a:solidFill>
                          <a:latin typeface="Gill Sans"/>
                          <a:cs typeface="Gill Sans"/>
                        </a:rPr>
                        <a:t>High ticket prizes and limited flexibility of ski ticket</a:t>
                      </a:r>
                    </a:p>
                    <a:p>
                      <a:pPr marL="0" marR="0" indent="0" algn="l" defTabSz="457200" rtl="0" eaLnBrk="1" fontAlgn="auto" latinLnBrk="0" hangingPunct="1">
                        <a:lnSpc>
                          <a:spcPct val="110000"/>
                        </a:lnSpc>
                        <a:spcBef>
                          <a:spcPts val="0"/>
                        </a:spcBef>
                        <a:spcAft>
                          <a:spcPts val="0"/>
                        </a:spcAft>
                        <a:buClrTx/>
                        <a:buSzPct val="50000"/>
                        <a:buFont typeface="Arial"/>
                        <a:buNone/>
                        <a:tabLst/>
                        <a:defRPr/>
                      </a:pPr>
                      <a:r>
                        <a:rPr lang="en-US" sz="1400" b="0" dirty="0" smtClean="0">
                          <a:solidFill>
                            <a:schemeClr val="tx1">
                              <a:lumMod val="50000"/>
                              <a:lumOff val="50000"/>
                            </a:schemeClr>
                          </a:solidFill>
                          <a:latin typeface="Gill Sans"/>
                          <a:cs typeface="Gill Sans"/>
                        </a:rPr>
                        <a:t>Search</a:t>
                      </a:r>
                      <a:r>
                        <a:rPr lang="en-US" sz="1400" b="0" baseline="0" dirty="0" smtClean="0">
                          <a:solidFill>
                            <a:schemeClr val="tx1">
                              <a:lumMod val="50000"/>
                              <a:lumOff val="50000"/>
                            </a:schemeClr>
                          </a:solidFill>
                          <a:latin typeface="Gill Sans"/>
                          <a:cs typeface="Gill Sans"/>
                        </a:rPr>
                        <a:t> for good destination takes up to much time</a:t>
                      </a:r>
                    </a:p>
                    <a:p>
                      <a:pPr marL="0" marR="0" indent="0" algn="l" defTabSz="457200" rtl="0" eaLnBrk="1" fontAlgn="auto" latinLnBrk="0" hangingPunct="1">
                        <a:lnSpc>
                          <a:spcPct val="110000"/>
                        </a:lnSpc>
                        <a:spcBef>
                          <a:spcPts val="0"/>
                        </a:spcBef>
                        <a:spcAft>
                          <a:spcPts val="0"/>
                        </a:spcAft>
                        <a:buClrTx/>
                        <a:buSzPct val="50000"/>
                        <a:buFont typeface="Arial"/>
                        <a:buNone/>
                        <a:tabLst/>
                        <a:defRPr/>
                      </a:pPr>
                      <a:r>
                        <a:rPr lang="en-US" sz="1400" b="0" baseline="0" dirty="0" smtClean="0">
                          <a:solidFill>
                            <a:schemeClr val="tx1">
                              <a:lumMod val="50000"/>
                              <a:lumOff val="50000"/>
                            </a:schemeClr>
                          </a:solidFill>
                          <a:latin typeface="Gill Sans"/>
                          <a:cs typeface="Gill Sans"/>
                        </a:rPr>
                        <a:t>Comparing mix of destination, ticket prize and hotel is complicated</a:t>
                      </a:r>
                    </a:p>
                    <a:p>
                      <a:pPr marL="0" marR="0" indent="0" algn="l" defTabSz="457200" rtl="0" eaLnBrk="1" fontAlgn="auto" latinLnBrk="0" hangingPunct="1">
                        <a:lnSpc>
                          <a:spcPct val="110000"/>
                        </a:lnSpc>
                        <a:spcBef>
                          <a:spcPts val="0"/>
                        </a:spcBef>
                        <a:spcAft>
                          <a:spcPts val="0"/>
                        </a:spcAft>
                        <a:buClrTx/>
                        <a:buSzPct val="50000"/>
                        <a:buFont typeface="Arial"/>
                        <a:buNone/>
                        <a:tabLst/>
                        <a:defRPr/>
                      </a:pPr>
                      <a:r>
                        <a:rPr lang="en-US" sz="1400" b="0" baseline="0" dirty="0" smtClean="0">
                          <a:solidFill>
                            <a:schemeClr val="tx1">
                              <a:lumMod val="50000"/>
                              <a:lumOff val="50000"/>
                            </a:schemeClr>
                          </a:solidFill>
                          <a:latin typeface="Gill Sans"/>
                          <a:cs typeface="Gill Sans"/>
                        </a:rPr>
                        <a:t>Wasting time standing in line to get tickets with ski boots</a:t>
                      </a:r>
                    </a:p>
                  </a:txBody>
                  <a:tcPr>
                    <a:lnL w="635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r h="260766">
                <a:tc gridSpan="2">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400" b="1" i="0" dirty="0" smtClean="0">
                          <a:solidFill>
                            <a:srgbClr val="7F7F7F"/>
                          </a:solidFill>
                          <a:latin typeface="Gill Sans"/>
                          <a:cs typeface="Gill Sans"/>
                        </a:rPr>
                        <a:t>Gains</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805041">
                <a:tc>
                  <a:txBody>
                    <a:bodyPr/>
                    <a:lstStyle/>
                    <a:p>
                      <a:pPr marL="0" indent="0" algn="l">
                        <a:buFont typeface="Arial"/>
                        <a:buNone/>
                      </a:pPr>
                      <a:endParaRPr lang="en-US" sz="1400" b="0" i="0" dirty="0">
                        <a:solidFill>
                          <a:srgbClr val="7F7F7F"/>
                        </a:solidFill>
                        <a:latin typeface="Gill Sans"/>
                        <a:cs typeface="Gill Sans"/>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10000"/>
                        </a:lnSpc>
                        <a:spcBef>
                          <a:spcPts val="0"/>
                        </a:spcBef>
                        <a:spcAft>
                          <a:spcPts val="0"/>
                        </a:spcAft>
                        <a:buClrTx/>
                        <a:buSzTx/>
                        <a:buFont typeface="Arial"/>
                        <a:buNone/>
                        <a:tabLst/>
                        <a:defRPr/>
                      </a:pPr>
                      <a:r>
                        <a:rPr lang="en-US" sz="1400" b="1" i="1" dirty="0" smtClean="0">
                          <a:solidFill>
                            <a:schemeClr val="tx1">
                              <a:lumMod val="50000"/>
                              <a:lumOff val="50000"/>
                            </a:schemeClr>
                          </a:solidFill>
                          <a:latin typeface="Gill Sans"/>
                          <a:cs typeface="Gill Sans"/>
                        </a:rPr>
                        <a:t>Lets me ski more often</a:t>
                      </a:r>
                    </a:p>
                    <a:p>
                      <a:pPr marL="0" marR="0" indent="0" algn="l" defTabSz="457200" rtl="0" eaLnBrk="1" fontAlgn="auto" latinLnBrk="0" hangingPunct="1">
                        <a:lnSpc>
                          <a:spcPct val="110000"/>
                        </a:lnSpc>
                        <a:spcBef>
                          <a:spcPts val="0"/>
                        </a:spcBef>
                        <a:spcAft>
                          <a:spcPts val="0"/>
                        </a:spcAft>
                        <a:buClrTx/>
                        <a:buSzTx/>
                        <a:buFont typeface="Arial"/>
                        <a:buNone/>
                        <a:tabLst/>
                        <a:defRPr/>
                      </a:pPr>
                      <a:r>
                        <a:rPr lang="en-US" sz="1400" b="0" dirty="0" smtClean="0">
                          <a:solidFill>
                            <a:schemeClr val="tx1">
                              <a:lumMod val="50000"/>
                              <a:lumOff val="50000"/>
                            </a:schemeClr>
                          </a:solidFill>
                          <a:latin typeface="Gill Sans"/>
                          <a:cs typeface="Gill Sans"/>
                        </a:rPr>
                        <a:t>Helps me choose</a:t>
                      </a:r>
                      <a:r>
                        <a:rPr lang="en-US" sz="1400" b="0" baseline="0" dirty="0" smtClean="0">
                          <a:solidFill>
                            <a:schemeClr val="tx1">
                              <a:lumMod val="50000"/>
                              <a:lumOff val="50000"/>
                            </a:schemeClr>
                          </a:solidFill>
                          <a:latin typeface="Gill Sans"/>
                          <a:cs typeface="Gill Sans"/>
                        </a:rPr>
                        <a:t> the right destination</a:t>
                      </a:r>
                    </a:p>
                    <a:p>
                      <a:pPr marL="0" marR="0" indent="0" algn="l" defTabSz="457200" rtl="0" eaLnBrk="1" fontAlgn="auto" latinLnBrk="0" hangingPunct="1">
                        <a:lnSpc>
                          <a:spcPct val="110000"/>
                        </a:lnSpc>
                        <a:spcBef>
                          <a:spcPts val="0"/>
                        </a:spcBef>
                        <a:spcAft>
                          <a:spcPts val="0"/>
                        </a:spcAft>
                        <a:buClrTx/>
                        <a:buSzTx/>
                        <a:buFont typeface="Arial"/>
                        <a:buNone/>
                        <a:tabLst/>
                        <a:defRPr/>
                      </a:pPr>
                      <a:r>
                        <a:rPr lang="en-US" sz="1400" b="0" baseline="0" dirty="0" smtClean="0">
                          <a:solidFill>
                            <a:schemeClr val="tx1">
                              <a:lumMod val="50000"/>
                              <a:lumOff val="50000"/>
                            </a:schemeClr>
                          </a:solidFill>
                          <a:latin typeface="Gill Sans"/>
                          <a:cs typeface="Gill Sans"/>
                        </a:rPr>
                        <a:t>Easy to compare total trip prize</a:t>
                      </a:r>
                    </a:p>
                    <a:p>
                      <a:pPr marL="0" marR="0" indent="0" algn="l" defTabSz="457200" rtl="0" eaLnBrk="1" fontAlgn="auto" latinLnBrk="0" hangingPunct="1">
                        <a:lnSpc>
                          <a:spcPct val="110000"/>
                        </a:lnSpc>
                        <a:spcBef>
                          <a:spcPts val="0"/>
                        </a:spcBef>
                        <a:spcAft>
                          <a:spcPts val="0"/>
                        </a:spcAft>
                        <a:buClrTx/>
                        <a:buSzTx/>
                        <a:buFont typeface="Arial"/>
                        <a:buNone/>
                        <a:tabLst/>
                        <a:defRPr/>
                      </a:pPr>
                      <a:r>
                        <a:rPr lang="en-US" sz="1400" b="0" baseline="0" dirty="0" smtClean="0">
                          <a:solidFill>
                            <a:schemeClr val="tx1">
                              <a:lumMod val="50000"/>
                              <a:lumOff val="50000"/>
                            </a:schemeClr>
                          </a:solidFill>
                          <a:latin typeface="Gill Sans"/>
                          <a:cs typeface="Gill Sans"/>
                        </a:rPr>
                        <a:t>Makes me look good when I can get on the lift right away</a:t>
                      </a:r>
                    </a:p>
                    <a:p>
                      <a:pPr marL="0" marR="0" indent="0" algn="l" defTabSz="457200" rtl="0" eaLnBrk="1" fontAlgn="auto" latinLnBrk="0" hangingPunct="1">
                        <a:lnSpc>
                          <a:spcPct val="110000"/>
                        </a:lnSpc>
                        <a:spcBef>
                          <a:spcPts val="0"/>
                        </a:spcBef>
                        <a:spcAft>
                          <a:spcPts val="0"/>
                        </a:spcAft>
                        <a:buClrTx/>
                        <a:buSzTx/>
                        <a:buFont typeface="Arial"/>
                        <a:buNone/>
                        <a:tabLst/>
                        <a:defRPr/>
                      </a:pPr>
                      <a:endParaRPr lang="en-US" sz="1400" b="0" baseline="0" dirty="0" smtClean="0">
                        <a:solidFill>
                          <a:schemeClr val="tx1">
                            <a:lumMod val="50000"/>
                            <a:lumOff val="50000"/>
                          </a:schemeClr>
                        </a:solidFill>
                        <a:latin typeface="Gill Sans"/>
                        <a:cs typeface="Gill Sans"/>
                      </a:endParaRPr>
                    </a:p>
                  </a:txBody>
                  <a:tcPr>
                    <a:lnL w="635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3" name="Oval 22"/>
          <p:cNvSpPr/>
          <p:nvPr/>
        </p:nvSpPr>
        <p:spPr>
          <a:xfrm>
            <a:off x="8582206" y="29616"/>
            <a:ext cx="422498" cy="422498"/>
          </a:xfrm>
          <a:prstGeom prst="ellipse">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lumMod val="50000"/>
                  <a:lumOff val="50000"/>
                </a:schemeClr>
              </a:solidFill>
              <a:latin typeface="Gill Sans Light"/>
              <a:cs typeface="Gill Sans Light"/>
            </a:endParaRPr>
          </a:p>
        </p:txBody>
      </p:sp>
      <p:cxnSp>
        <p:nvCxnSpPr>
          <p:cNvPr id="24" name="Straight Connector 23"/>
          <p:cNvCxnSpPr/>
          <p:nvPr/>
        </p:nvCxnSpPr>
        <p:spPr>
          <a:xfrm>
            <a:off x="1155700" y="261973"/>
            <a:ext cx="2184400" cy="0"/>
          </a:xfrm>
          <a:prstGeom prst="line">
            <a:avLst/>
          </a:prstGeom>
          <a:ln w="3175" cmpd="sng">
            <a:solidFill>
              <a:schemeClr val="tx1">
                <a:lumMod val="50000"/>
                <a:lumOff val="50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8907" y="104793"/>
            <a:ext cx="1300548" cy="276999"/>
          </a:xfrm>
          <a:prstGeom prst="rect">
            <a:avLst/>
          </a:prstGeom>
          <a:noFill/>
        </p:spPr>
        <p:txBody>
          <a:bodyPr wrap="square" rtlCol="0">
            <a:spAutoFit/>
          </a:bodyPr>
          <a:lstStyle/>
          <a:p>
            <a:r>
              <a:rPr lang="en-US" sz="1200" dirty="0" smtClean="0">
                <a:solidFill>
                  <a:schemeClr val="tx1">
                    <a:lumMod val="50000"/>
                    <a:lumOff val="50000"/>
                  </a:schemeClr>
                </a:solidFill>
                <a:latin typeface="Gill Sans Light"/>
                <a:cs typeface="Gill Sans Light"/>
              </a:rPr>
              <a:t>RESEARCH</a:t>
            </a:r>
            <a:endParaRPr lang="en-US" sz="1200" dirty="0">
              <a:solidFill>
                <a:schemeClr val="tx1">
                  <a:lumMod val="50000"/>
                  <a:lumOff val="50000"/>
                </a:schemeClr>
              </a:solidFill>
              <a:latin typeface="Gill Sans Light"/>
              <a:cs typeface="Gill Sans Light"/>
            </a:endParaRPr>
          </a:p>
        </p:txBody>
      </p:sp>
      <p:sp>
        <p:nvSpPr>
          <p:cNvPr id="27" name="TextBox 26"/>
          <p:cNvSpPr txBox="1"/>
          <p:nvPr/>
        </p:nvSpPr>
        <p:spPr>
          <a:xfrm>
            <a:off x="3137740" y="83609"/>
            <a:ext cx="2831296" cy="307777"/>
          </a:xfrm>
          <a:prstGeom prst="rect">
            <a:avLst/>
          </a:prstGeom>
          <a:noFill/>
        </p:spPr>
        <p:txBody>
          <a:bodyPr wrap="square" rtlCol="0">
            <a:spAutoFit/>
          </a:bodyPr>
          <a:lstStyle/>
          <a:p>
            <a:pPr algn="ctr"/>
            <a:r>
              <a:rPr lang="en-US" sz="1400" b="1" dirty="0" smtClean="0">
                <a:solidFill>
                  <a:schemeClr val="tx1">
                    <a:lumMod val="50000"/>
                    <a:lumOff val="50000"/>
                  </a:schemeClr>
                </a:solidFill>
                <a:latin typeface="Gill Sans"/>
                <a:cs typeface="Gill Sans"/>
              </a:rPr>
              <a:t>PERSONAS</a:t>
            </a:r>
            <a:endParaRPr lang="en-US" sz="1400" b="1" dirty="0">
              <a:solidFill>
                <a:schemeClr val="tx1">
                  <a:lumMod val="50000"/>
                  <a:lumOff val="50000"/>
                </a:schemeClr>
              </a:solidFill>
              <a:latin typeface="Gill Sans"/>
              <a:cs typeface="Gill Sans"/>
            </a:endParaRPr>
          </a:p>
        </p:txBody>
      </p:sp>
      <p:sp>
        <p:nvSpPr>
          <p:cNvPr id="29" name="TextBox 28"/>
          <p:cNvSpPr txBox="1"/>
          <p:nvPr/>
        </p:nvSpPr>
        <p:spPr>
          <a:xfrm>
            <a:off x="8658711" y="104793"/>
            <a:ext cx="336612" cy="276999"/>
          </a:xfrm>
          <a:prstGeom prst="rect">
            <a:avLst/>
          </a:prstGeom>
          <a:noFill/>
        </p:spPr>
        <p:txBody>
          <a:bodyPr wrap="square" rtlCol="0">
            <a:spAutoFit/>
          </a:bodyPr>
          <a:lstStyle/>
          <a:p>
            <a:fld id="{AED77D5F-B6B7-9842-8D08-773E424882D9}" type="slidenum">
              <a:rPr lang="en-US" sz="1200" smtClean="0">
                <a:solidFill>
                  <a:schemeClr val="tx1">
                    <a:lumMod val="50000"/>
                    <a:lumOff val="50000"/>
                  </a:schemeClr>
                </a:solidFill>
                <a:latin typeface="Gill Sans Light"/>
                <a:cs typeface="Gill Sans Light"/>
              </a:rPr>
              <a:t>22</a:t>
            </a:fld>
            <a:endParaRPr lang="en-US" sz="1200" dirty="0">
              <a:solidFill>
                <a:schemeClr val="tx1">
                  <a:lumMod val="50000"/>
                  <a:lumOff val="50000"/>
                </a:schemeClr>
              </a:solidFill>
              <a:latin typeface="Gill Sans Light"/>
              <a:cs typeface="Gill Sans Light"/>
            </a:endParaRPr>
          </a:p>
        </p:txBody>
      </p:sp>
      <p:cxnSp>
        <p:nvCxnSpPr>
          <p:cNvPr id="30" name="Straight Connector 29"/>
          <p:cNvCxnSpPr/>
          <p:nvPr/>
        </p:nvCxnSpPr>
        <p:spPr>
          <a:xfrm>
            <a:off x="5829300" y="261973"/>
            <a:ext cx="2601311" cy="0"/>
          </a:xfrm>
          <a:prstGeom prst="line">
            <a:avLst/>
          </a:prstGeom>
          <a:ln w="3175" cmpd="sng">
            <a:solidFill>
              <a:schemeClr val="tx1">
                <a:lumMod val="50000"/>
                <a:lumOff val="50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0" name="Content Placeholder 2"/>
          <p:cNvSpPr txBox="1">
            <a:spLocks/>
          </p:cNvSpPr>
          <p:nvPr/>
        </p:nvSpPr>
        <p:spPr bwMode="auto">
          <a:xfrm>
            <a:off x="-1" y="2641600"/>
            <a:ext cx="9144001" cy="484663"/>
          </a:xfrm>
          <a:prstGeom prst="rect">
            <a:avLst/>
          </a:prstGeom>
          <a:solidFill>
            <a:schemeClr val="bg1">
              <a:alpha val="68000"/>
            </a:schemeClr>
          </a:solidFill>
          <a:ln>
            <a:noFill/>
          </a:ln>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800" kern="1200">
                <a:solidFill>
                  <a:srgbClr val="82694B"/>
                </a:solidFill>
                <a:latin typeface="NotesKuoni-RegularTf"/>
                <a:ea typeface="ＭＳ Ｐゴシック" charset="0"/>
                <a:cs typeface="NotesKuoni-RegularTf"/>
              </a:defRPr>
            </a:lvl1pPr>
            <a:lvl2pPr marL="457200" algn="l" defTabSz="457200" rtl="0" eaLnBrk="0" fontAlgn="base" hangingPunct="0">
              <a:spcBef>
                <a:spcPct val="20000"/>
              </a:spcBef>
              <a:spcAft>
                <a:spcPct val="0"/>
              </a:spcAft>
              <a:buFont typeface="Arial" charset="0"/>
              <a:defRPr sz="2400" kern="1200">
                <a:solidFill>
                  <a:srgbClr val="82694B"/>
                </a:solidFill>
                <a:latin typeface="NotesKuoni-RegularTf"/>
                <a:ea typeface="ＭＳ Ｐゴシック" charset="0"/>
                <a:cs typeface="NotesKuoni-RegularTf"/>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NotesKuoni-RegularTf"/>
                <a:ea typeface="ＭＳ Ｐゴシック" charset="0"/>
                <a:cs typeface="NotesKuoni-RegularTf"/>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smtClean="0">
                <a:solidFill>
                  <a:schemeClr val="tx1">
                    <a:lumMod val="50000"/>
                    <a:lumOff val="50000"/>
                  </a:schemeClr>
                </a:solidFill>
                <a:latin typeface="Gill Sans"/>
                <a:cs typeface="Gill Sans"/>
              </a:rPr>
              <a:t>Mike </a:t>
            </a:r>
            <a:r>
              <a:rPr lang="en-US" sz="2000" b="1" dirty="0" smtClean="0">
                <a:solidFill>
                  <a:schemeClr val="tx1">
                    <a:lumMod val="50000"/>
                    <a:lumOff val="50000"/>
                  </a:schemeClr>
                </a:solidFill>
                <a:latin typeface="Gill Sans Light"/>
                <a:cs typeface="Gill Sans Light"/>
              </a:rPr>
              <a:t>Ski enthusiast / </a:t>
            </a:r>
            <a:r>
              <a:rPr lang="en-US" sz="2000" dirty="0" smtClean="0">
                <a:solidFill>
                  <a:schemeClr val="tx1">
                    <a:lumMod val="50000"/>
                    <a:lumOff val="50000"/>
                  </a:schemeClr>
                </a:solidFill>
                <a:latin typeface="Gill Sans Light"/>
                <a:cs typeface="Gill Sans Light"/>
              </a:rPr>
              <a:t>32 </a:t>
            </a:r>
            <a:r>
              <a:rPr lang="en-US" sz="2000" dirty="0">
                <a:solidFill>
                  <a:schemeClr val="tx1">
                    <a:lumMod val="50000"/>
                    <a:lumOff val="50000"/>
                  </a:schemeClr>
                </a:solidFill>
                <a:latin typeface="Gill Sans Light"/>
                <a:cs typeface="Gill Sans Light"/>
              </a:rPr>
              <a:t>y</a:t>
            </a:r>
            <a:r>
              <a:rPr lang="en-US" sz="2000" dirty="0" smtClean="0">
                <a:solidFill>
                  <a:schemeClr val="tx1">
                    <a:lumMod val="50000"/>
                    <a:lumOff val="50000"/>
                  </a:schemeClr>
                </a:solidFill>
                <a:latin typeface="Gill Sans Light"/>
                <a:cs typeface="Gill Sans Light"/>
              </a:rPr>
              <a:t>ears / </a:t>
            </a:r>
            <a:r>
              <a:rPr lang="en-US" sz="2000" dirty="0">
                <a:solidFill>
                  <a:schemeClr val="tx1">
                    <a:lumMod val="50000"/>
                    <a:lumOff val="50000"/>
                  </a:schemeClr>
                </a:solidFill>
                <a:latin typeface="Gill Sans Light"/>
                <a:cs typeface="Gill Sans Light"/>
              </a:rPr>
              <a:t>M</a:t>
            </a:r>
            <a:r>
              <a:rPr lang="en-US" sz="2000" dirty="0" smtClean="0">
                <a:solidFill>
                  <a:schemeClr val="tx1">
                    <a:lumMod val="50000"/>
                    <a:lumOff val="50000"/>
                  </a:schemeClr>
                </a:solidFill>
                <a:latin typeface="Gill Sans Light"/>
                <a:cs typeface="Gill Sans Light"/>
              </a:rPr>
              <a:t>unich / Consultant, Single </a:t>
            </a:r>
            <a:endParaRPr lang="en-US" sz="2000" b="1" dirty="0" smtClean="0">
              <a:solidFill>
                <a:schemeClr val="tx1">
                  <a:lumMod val="50000"/>
                  <a:lumOff val="50000"/>
                </a:schemeClr>
              </a:solidFill>
              <a:latin typeface="Gill Sans Light"/>
              <a:cs typeface="Gill Sans Light"/>
            </a:endParaRPr>
          </a:p>
          <a:p>
            <a:pPr marL="0" indent="0">
              <a:buFont typeface="Arial" charset="0"/>
              <a:buNone/>
            </a:pPr>
            <a:endParaRPr lang="en-US" sz="1400" dirty="0">
              <a:solidFill>
                <a:srgbClr val="1EA5BE"/>
              </a:solidFill>
              <a:latin typeface="Helvetica"/>
              <a:cs typeface="Helvetica"/>
            </a:endParaRPr>
          </a:p>
        </p:txBody>
      </p:sp>
      <p:sp>
        <p:nvSpPr>
          <p:cNvPr id="18" name="Oval 17"/>
          <p:cNvSpPr/>
          <p:nvPr/>
        </p:nvSpPr>
        <p:spPr>
          <a:xfrm>
            <a:off x="7851143" y="2307810"/>
            <a:ext cx="944886" cy="944886"/>
          </a:xfrm>
          <a:prstGeom prst="ellipse">
            <a:avLst/>
          </a:prstGeom>
          <a:solidFill>
            <a:srgbClr val="003B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0599" y="2498559"/>
            <a:ext cx="629904" cy="565482"/>
          </a:xfrm>
          <a:prstGeom prst="rect">
            <a:avLst/>
          </a:prstGeom>
        </p:spPr>
      </p:pic>
      <p:graphicFrame>
        <p:nvGraphicFramePr>
          <p:cNvPr id="13" name="Table 12"/>
          <p:cNvGraphicFramePr>
            <a:graphicFrameLocks noGrp="1"/>
          </p:cNvGraphicFramePr>
          <p:nvPr>
            <p:extLst/>
          </p:nvPr>
        </p:nvGraphicFramePr>
        <p:xfrm>
          <a:off x="6630186" y="4713288"/>
          <a:ext cx="2182216" cy="1930336"/>
        </p:xfrm>
        <a:graphic>
          <a:graphicData uri="http://schemas.openxmlformats.org/drawingml/2006/table">
            <a:tbl>
              <a:tblPr firstRow="1" bandRow="1">
                <a:tableStyleId>{5C22544A-7EE6-4342-B048-85BDC9FD1C3A}</a:tableStyleId>
              </a:tblPr>
              <a:tblGrid>
                <a:gridCol w="1328765"/>
                <a:gridCol w="853451"/>
              </a:tblGrid>
              <a:tr h="35010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chemeClr val="tx1">
                              <a:lumMod val="50000"/>
                              <a:lumOff val="50000"/>
                            </a:schemeClr>
                          </a:solidFill>
                          <a:latin typeface="Gill Sans"/>
                          <a:cs typeface="Gill Sans"/>
                        </a:rPr>
                        <a:t>Ski</a:t>
                      </a:r>
                      <a:r>
                        <a:rPr lang="en-US" sz="1400" b="1" baseline="0" dirty="0" smtClean="0">
                          <a:solidFill>
                            <a:schemeClr val="tx1">
                              <a:lumMod val="50000"/>
                              <a:lumOff val="50000"/>
                            </a:schemeClr>
                          </a:solidFill>
                          <a:latin typeface="Gill Sans"/>
                          <a:cs typeface="Gill Sans"/>
                        </a:rPr>
                        <a:t> p</a:t>
                      </a:r>
                      <a:r>
                        <a:rPr lang="en-US" sz="1400" b="1" dirty="0" smtClean="0">
                          <a:solidFill>
                            <a:schemeClr val="tx1">
                              <a:lumMod val="50000"/>
                              <a:lumOff val="50000"/>
                            </a:schemeClr>
                          </a:solidFill>
                          <a:latin typeface="Gill Sans"/>
                          <a:cs typeface="Gill Sans"/>
                        </a:rPr>
                        <a:t>rofile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600" b="1" dirty="0" smtClean="0">
                        <a:solidFill>
                          <a:srgbClr val="1EA5BE"/>
                        </a:solidFill>
                        <a:latin typeface="Helvetica"/>
                        <a:cs typeface="Helvetica"/>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9760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smtClean="0">
                          <a:solidFill>
                            <a:schemeClr val="tx1">
                              <a:lumMod val="50000"/>
                              <a:lumOff val="50000"/>
                            </a:schemeClr>
                          </a:solidFill>
                          <a:latin typeface="Gill Sans Light"/>
                          <a:cs typeface="Gill Sans Light"/>
                        </a:rPr>
                        <a:t># trips/year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7F7F7F"/>
                          </a:solidFill>
                          <a:latin typeface="Gill Sans Light"/>
                          <a:cs typeface="Gill Sans Light"/>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80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smtClean="0">
                          <a:solidFill>
                            <a:schemeClr val="tx1">
                              <a:lumMod val="50000"/>
                              <a:lumOff val="50000"/>
                            </a:schemeClr>
                          </a:solidFill>
                          <a:latin typeface="Gill Sans Light"/>
                          <a:cs typeface="Gill Sans Light"/>
                        </a:rPr>
                        <a:t>#</a:t>
                      </a:r>
                      <a:r>
                        <a:rPr lang="en-US" sz="1400" b="0" baseline="0" dirty="0" smtClean="0">
                          <a:solidFill>
                            <a:schemeClr val="tx1">
                              <a:lumMod val="50000"/>
                              <a:lumOff val="50000"/>
                            </a:schemeClr>
                          </a:solidFill>
                          <a:latin typeface="Gill Sans Light"/>
                          <a:cs typeface="Gill Sans Light"/>
                        </a:rPr>
                        <a:t> ski days/year</a:t>
                      </a:r>
                      <a:endParaRPr lang="en-US" sz="1400" b="0" dirty="0" smtClean="0">
                        <a:solidFill>
                          <a:schemeClr val="tx1">
                            <a:lumMod val="50000"/>
                            <a:lumOff val="50000"/>
                          </a:schemeClr>
                        </a:solidFill>
                        <a:latin typeface="Gill Sans Light"/>
                        <a:cs typeface="Gill Sans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rgbClr val="7F7F7F"/>
                          </a:solidFill>
                          <a:latin typeface="Gill Sans Light"/>
                          <a:cs typeface="Gill Sans Light"/>
                        </a:rPr>
                        <a:t>5</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b="1" dirty="0" smtClean="0">
                        <a:solidFill>
                          <a:srgbClr val="7F7F7F"/>
                        </a:solidFill>
                        <a:latin typeface="Gill Sans Light"/>
                        <a:cs typeface="Gill Sans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6446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smtClean="0">
                          <a:solidFill>
                            <a:schemeClr val="tx1">
                              <a:lumMod val="50000"/>
                              <a:lumOff val="50000"/>
                            </a:schemeClr>
                          </a:solidFill>
                          <a:latin typeface="Gill Sans Light"/>
                          <a:cs typeface="Gill Sans Light"/>
                        </a:rPr>
                        <a:t>travels</a:t>
                      </a:r>
                      <a:r>
                        <a:rPr lang="en-US" sz="1400" b="0" baseline="0" dirty="0" smtClean="0">
                          <a:solidFill>
                            <a:schemeClr val="tx1">
                              <a:lumMod val="50000"/>
                              <a:lumOff val="50000"/>
                            </a:schemeClr>
                          </a:solidFill>
                          <a:latin typeface="Gill Sans Light"/>
                          <a:cs typeface="Gill Sans Light"/>
                        </a:rPr>
                        <a:t> with</a:t>
                      </a:r>
                      <a:endParaRPr lang="en-US" sz="1400" b="0" dirty="0" smtClean="0">
                        <a:solidFill>
                          <a:schemeClr val="tx1">
                            <a:lumMod val="50000"/>
                            <a:lumOff val="50000"/>
                          </a:schemeClr>
                        </a:solidFill>
                        <a:latin typeface="Gill Sans Light"/>
                        <a:cs typeface="Gill Sans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chemeClr val="tx1">
                              <a:lumMod val="50000"/>
                              <a:lumOff val="50000"/>
                            </a:schemeClr>
                          </a:solidFill>
                          <a:latin typeface="Gill Sans Light"/>
                          <a:cs typeface="Gill Sans Light"/>
                        </a:rPr>
                        <a:t>friends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584024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934631" y="1706198"/>
            <a:ext cx="1672025" cy="1811631"/>
          </a:xfrm>
          <a:prstGeom prst="rect">
            <a:avLst/>
          </a:prstGeom>
        </p:spPr>
      </p:pic>
      <p:sp>
        <p:nvSpPr>
          <p:cNvPr id="17" name="CustomShape 3"/>
          <p:cNvSpPr/>
          <p:nvPr/>
        </p:nvSpPr>
        <p:spPr>
          <a:xfrm>
            <a:off x="4080979" y="3436139"/>
            <a:ext cx="2837121" cy="2088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4000" dirty="0" smtClean="0">
                <a:solidFill>
                  <a:srgbClr val="00B6CB"/>
                </a:solidFill>
                <a:latin typeface="Helvetica Neue"/>
                <a:ea typeface="ＭＳ Ｐゴシック"/>
                <a:cs typeface="Helvetica Neue"/>
              </a:rPr>
              <a:t>Deliver solution</a:t>
            </a:r>
            <a:endParaRPr sz="4000" dirty="0">
              <a:solidFill>
                <a:srgbClr val="00B6CB"/>
              </a:solidFill>
            </a:endParaRPr>
          </a:p>
        </p:txBody>
      </p:sp>
      <p:sp>
        <p:nvSpPr>
          <p:cNvPr id="12" name="Oval 11"/>
          <p:cNvSpPr/>
          <p:nvPr/>
        </p:nvSpPr>
        <p:spPr>
          <a:xfrm>
            <a:off x="4203429" y="180109"/>
            <a:ext cx="1246909" cy="1246909"/>
          </a:xfrm>
          <a:prstGeom prst="ellipse">
            <a:avLst/>
          </a:prstGeom>
          <a:noFill/>
          <a:ln w="57150">
            <a:solidFill>
              <a:srgbClr val="00B6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B6CB"/>
                </a:solidFill>
                <a:latin typeface="Helvetica Neue" charset="0"/>
                <a:ea typeface="Helvetica Neue" charset="0"/>
                <a:cs typeface="Helvetica Neue" charset="0"/>
              </a:rPr>
              <a:t>2</a:t>
            </a:r>
          </a:p>
        </p:txBody>
      </p:sp>
      <p:sp>
        <p:nvSpPr>
          <p:cNvPr id="5" name="CustomShape 3"/>
          <p:cNvSpPr/>
          <p:nvPr/>
        </p:nvSpPr>
        <p:spPr>
          <a:xfrm>
            <a:off x="2267091" y="5128491"/>
            <a:ext cx="6502835" cy="11175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50000"/>
              </a:lnSpc>
            </a:pPr>
            <a:r>
              <a:rPr lang="en-US" sz="3200" dirty="0" smtClean="0">
                <a:solidFill>
                  <a:schemeClr val="tx1">
                    <a:lumMod val="50000"/>
                    <a:lumOff val="50000"/>
                  </a:schemeClr>
                </a:solidFill>
                <a:latin typeface="Helvetica Neue Light"/>
                <a:cs typeface="Helvetica Neue Light"/>
              </a:rPr>
              <a:t>WHAT’S OUR SOLUTION?</a:t>
            </a:r>
          </a:p>
          <a:p>
            <a:pPr>
              <a:lnSpc>
                <a:spcPct val="150000"/>
              </a:lnSpc>
            </a:pPr>
            <a:r>
              <a:rPr lang="en-US" sz="3200" dirty="0" smtClean="0">
                <a:solidFill>
                  <a:schemeClr val="tx1">
                    <a:lumMod val="50000"/>
                    <a:lumOff val="50000"/>
                  </a:schemeClr>
                </a:solidFill>
                <a:latin typeface="Helvetica Neue Light"/>
                <a:cs typeface="Helvetica Neue Light"/>
              </a:rPr>
              <a:t>HOW CAN YOU PROTOTYPE IT?</a:t>
            </a:r>
          </a:p>
          <a:p>
            <a:pPr algn="ctr">
              <a:lnSpc>
                <a:spcPct val="150000"/>
              </a:lnSpc>
              <a:spcBef>
                <a:spcPct val="20000"/>
              </a:spcBef>
            </a:pPr>
            <a:endParaRPr lang="en-US" sz="3000" dirty="0">
              <a:solidFill>
                <a:schemeClr val="tx1">
                  <a:lumMod val="50000"/>
                  <a:lumOff val="50000"/>
                </a:schemeClr>
              </a:solidFill>
              <a:latin typeface="Helvetica Neue Light"/>
              <a:cs typeface="Helvetica Neue Light"/>
            </a:endParaRPr>
          </a:p>
        </p:txBody>
      </p:sp>
    </p:spTree>
    <p:extLst>
      <p:ext uri="{BB962C8B-B14F-4D97-AF65-F5344CB8AC3E}">
        <p14:creationId xmlns:p14="http://schemas.microsoft.com/office/powerpoint/2010/main" val="1750471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5200790" y="1484692"/>
            <a:ext cx="3943210" cy="6703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800" kern="1200">
                <a:solidFill>
                  <a:srgbClr val="82694B"/>
                </a:solidFill>
                <a:latin typeface="NotesKuoni-RegularTf"/>
                <a:ea typeface="ＭＳ Ｐゴシック" charset="0"/>
                <a:cs typeface="NotesKuoni-RegularTf"/>
              </a:defRPr>
            </a:lvl1pPr>
            <a:lvl2pPr marL="457200" algn="l" defTabSz="457200" rtl="0" eaLnBrk="0" fontAlgn="base" hangingPunct="0">
              <a:spcBef>
                <a:spcPct val="20000"/>
              </a:spcBef>
              <a:spcAft>
                <a:spcPct val="0"/>
              </a:spcAft>
              <a:buFont typeface="Arial" charset="0"/>
              <a:defRPr sz="2400" kern="1200">
                <a:solidFill>
                  <a:srgbClr val="82694B"/>
                </a:solidFill>
                <a:latin typeface="NotesKuoni-RegularTf"/>
                <a:ea typeface="ＭＳ Ｐゴシック" charset="0"/>
                <a:cs typeface="NotesKuoni-RegularTf"/>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NotesKuoni-RegularTf"/>
                <a:ea typeface="ＭＳ Ｐゴシック" charset="0"/>
                <a:cs typeface="NotesKuoni-RegularTf"/>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2000" dirty="0">
              <a:latin typeface="Helvetica"/>
              <a:cs typeface="Helvetica"/>
            </a:endParaRPr>
          </a:p>
        </p:txBody>
      </p:sp>
      <p:sp>
        <p:nvSpPr>
          <p:cNvPr id="5" name="Title 1"/>
          <p:cNvSpPr>
            <a:spLocks noGrp="1"/>
          </p:cNvSpPr>
          <p:nvPr>
            <p:ph type="title" idx="4294967295"/>
          </p:nvPr>
        </p:nvSpPr>
        <p:spPr>
          <a:xfrm>
            <a:off x="6115050" y="2245591"/>
            <a:ext cx="3028950" cy="1001713"/>
          </a:xfrm>
          <a:noFill/>
        </p:spPr>
        <p:txBody>
          <a:bodyPr>
            <a:normAutofit/>
          </a:bodyPr>
          <a:lstStyle/>
          <a:p>
            <a:pPr algn="ctr"/>
            <a:r>
              <a:rPr lang="en-US" sz="2000" b="1" dirty="0" smtClean="0">
                <a:solidFill>
                  <a:schemeClr val="tx1">
                    <a:lumMod val="65000"/>
                    <a:lumOff val="35000"/>
                  </a:schemeClr>
                </a:solidFill>
                <a:latin typeface="Helvetica Neue"/>
                <a:cs typeface="Helvetica Neue"/>
              </a:rPr>
              <a:t>Build</a:t>
            </a:r>
            <a:r>
              <a:rPr lang="en-US" sz="2000" dirty="0" smtClean="0">
                <a:solidFill>
                  <a:schemeClr val="tx1">
                    <a:lumMod val="65000"/>
                    <a:lumOff val="35000"/>
                  </a:schemeClr>
                </a:solidFill>
                <a:latin typeface="Helvetica Neue"/>
                <a:cs typeface="Helvetica Neue"/>
              </a:rPr>
              <a:t/>
            </a:r>
            <a:br>
              <a:rPr lang="en-US" sz="2000" dirty="0" smtClean="0">
                <a:solidFill>
                  <a:schemeClr val="tx1">
                    <a:lumMod val="65000"/>
                    <a:lumOff val="35000"/>
                  </a:schemeClr>
                </a:solidFill>
                <a:latin typeface="Helvetica Neue"/>
                <a:cs typeface="Helvetica Neue"/>
              </a:rPr>
            </a:br>
            <a:r>
              <a:rPr lang="en-US" sz="2000" dirty="0" smtClean="0">
                <a:solidFill>
                  <a:schemeClr val="tx1">
                    <a:lumMod val="65000"/>
                    <a:lumOff val="35000"/>
                  </a:schemeClr>
                </a:solidFill>
                <a:latin typeface="Helvetica Neue Light"/>
                <a:cs typeface="Helvetica Neue Light"/>
              </a:rPr>
              <a:t>turn ideas into action</a:t>
            </a:r>
            <a:endParaRPr lang="en-US" sz="2000" dirty="0">
              <a:solidFill>
                <a:schemeClr val="tx1">
                  <a:lumMod val="65000"/>
                  <a:lumOff val="35000"/>
                </a:schemeClr>
              </a:solidFill>
              <a:latin typeface="Helvetica Neue Light"/>
              <a:cs typeface="Helvetica Neue Light"/>
            </a:endParaRPr>
          </a:p>
        </p:txBody>
      </p:sp>
      <p:sp>
        <p:nvSpPr>
          <p:cNvPr id="6" name="Title 1"/>
          <p:cNvSpPr txBox="1">
            <a:spLocks/>
          </p:cNvSpPr>
          <p:nvPr/>
        </p:nvSpPr>
        <p:spPr>
          <a:xfrm>
            <a:off x="40642" y="2216933"/>
            <a:ext cx="3028696" cy="1001135"/>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000" b="1" kern="1200">
                <a:solidFill>
                  <a:schemeClr val="accent5"/>
                </a:solidFill>
                <a:latin typeface="Gill Sans"/>
                <a:ea typeface="+mj-ea"/>
                <a:cs typeface="Gill Sans"/>
              </a:defRPr>
            </a:lvl1pPr>
          </a:lstStyle>
          <a:p>
            <a:pPr algn="ctr"/>
            <a:r>
              <a:rPr lang="en-US" sz="2000" dirty="0" smtClean="0">
                <a:solidFill>
                  <a:schemeClr val="tx1">
                    <a:lumMod val="65000"/>
                    <a:lumOff val="35000"/>
                  </a:schemeClr>
                </a:solidFill>
                <a:latin typeface="Helvetica Neue"/>
                <a:cs typeface="Helvetica Neue"/>
              </a:rPr>
              <a:t>Learn</a:t>
            </a:r>
            <a:br>
              <a:rPr lang="en-US" sz="2000" dirty="0" smtClean="0">
                <a:solidFill>
                  <a:schemeClr val="tx1">
                    <a:lumMod val="65000"/>
                    <a:lumOff val="35000"/>
                  </a:schemeClr>
                </a:solidFill>
                <a:latin typeface="Helvetica Neue"/>
                <a:cs typeface="Helvetica Neue"/>
              </a:rPr>
            </a:br>
            <a:r>
              <a:rPr lang="en-US" sz="2000" b="0" dirty="0" smtClean="0">
                <a:solidFill>
                  <a:schemeClr val="tx1">
                    <a:lumMod val="65000"/>
                    <a:lumOff val="35000"/>
                  </a:schemeClr>
                </a:solidFill>
                <a:latin typeface="Helvetica Neue Light"/>
                <a:cs typeface="Helvetica Neue Light"/>
              </a:rPr>
              <a:t>pivot or persevere</a:t>
            </a:r>
            <a:endParaRPr lang="en-US" sz="2000" b="0" dirty="0">
              <a:solidFill>
                <a:schemeClr val="tx1">
                  <a:lumMod val="65000"/>
                  <a:lumOff val="35000"/>
                </a:schemeClr>
              </a:solidFill>
              <a:latin typeface="Helvetica Neue Light"/>
              <a:cs typeface="Helvetica Neue Light"/>
            </a:endParaRPr>
          </a:p>
        </p:txBody>
      </p:sp>
      <p:sp>
        <p:nvSpPr>
          <p:cNvPr id="7" name="Title 1"/>
          <p:cNvSpPr txBox="1">
            <a:spLocks/>
          </p:cNvSpPr>
          <p:nvPr/>
        </p:nvSpPr>
        <p:spPr>
          <a:xfrm>
            <a:off x="3083340" y="5052768"/>
            <a:ext cx="3028696" cy="1001135"/>
          </a:xfrm>
          <a:prstGeom prst="rect">
            <a:avLst/>
          </a:prstGeom>
          <a:noFill/>
        </p:spPr>
        <p:txBody>
          <a:bodyPr vert="horz" lIns="91440" tIns="45720" rIns="91440" bIns="45720" rtlCol="0" anchor="ctr">
            <a:noAutofit/>
          </a:bodyPr>
          <a:lstStyle>
            <a:lvl1pPr algn="l" defTabSz="457200" rtl="0" eaLnBrk="1" latinLnBrk="0" hangingPunct="1">
              <a:spcBef>
                <a:spcPct val="0"/>
              </a:spcBef>
              <a:buNone/>
              <a:defRPr sz="3000" b="1" kern="1200">
                <a:solidFill>
                  <a:schemeClr val="accent5"/>
                </a:solidFill>
                <a:latin typeface="Gill Sans"/>
                <a:ea typeface="+mj-ea"/>
                <a:cs typeface="Gill Sans"/>
              </a:defRPr>
            </a:lvl1pPr>
          </a:lstStyle>
          <a:p>
            <a:pPr algn="ctr"/>
            <a:r>
              <a:rPr lang="en-US" sz="2000" dirty="0" smtClean="0">
                <a:solidFill>
                  <a:schemeClr val="tx1">
                    <a:lumMod val="65000"/>
                    <a:lumOff val="35000"/>
                  </a:schemeClr>
                </a:solidFill>
                <a:latin typeface="Helvetica Neue"/>
                <a:cs typeface="Helvetica Neue"/>
              </a:rPr>
              <a:t>Measure</a:t>
            </a:r>
            <a:br>
              <a:rPr lang="en-US" sz="2000" dirty="0" smtClean="0">
                <a:solidFill>
                  <a:schemeClr val="tx1">
                    <a:lumMod val="65000"/>
                    <a:lumOff val="35000"/>
                  </a:schemeClr>
                </a:solidFill>
                <a:latin typeface="Helvetica Neue"/>
                <a:cs typeface="Helvetica Neue"/>
              </a:rPr>
            </a:br>
            <a:r>
              <a:rPr lang="en-US" sz="2000" b="0" dirty="0" smtClean="0">
                <a:solidFill>
                  <a:schemeClr val="tx1">
                    <a:lumMod val="65000"/>
                    <a:lumOff val="35000"/>
                  </a:schemeClr>
                </a:solidFill>
                <a:latin typeface="Helvetica Neue Light"/>
                <a:cs typeface="Helvetica Neue Light"/>
              </a:rPr>
              <a:t>see how customers respond</a:t>
            </a:r>
            <a:endParaRPr lang="en-US" sz="2000" b="0" dirty="0">
              <a:solidFill>
                <a:schemeClr val="tx1">
                  <a:lumMod val="65000"/>
                  <a:lumOff val="35000"/>
                </a:schemeClr>
              </a:solidFill>
              <a:latin typeface="Helvetica Neue Light"/>
              <a:cs typeface="Helvetica Neue Light"/>
            </a:endParaRPr>
          </a:p>
        </p:txBody>
      </p:sp>
      <p:sp>
        <p:nvSpPr>
          <p:cNvPr id="8" name="Freeform 7"/>
          <p:cNvSpPr>
            <a:spLocks noChangeAspect="1"/>
          </p:cNvSpPr>
          <p:nvPr/>
        </p:nvSpPr>
        <p:spPr bwMode="auto">
          <a:xfrm>
            <a:off x="3219919" y="3776726"/>
            <a:ext cx="2656860" cy="1157975"/>
          </a:xfrm>
          <a:custGeom>
            <a:avLst/>
            <a:gdLst>
              <a:gd name="T0" fmla="*/ 1089 w 2140"/>
              <a:gd name="T1" fmla="*/ 295 h 932"/>
              <a:gd name="T2" fmla="*/ 1131 w 2140"/>
              <a:gd name="T3" fmla="*/ 291 h 932"/>
              <a:gd name="T4" fmla="*/ 1191 w 2140"/>
              <a:gd name="T5" fmla="*/ 280 h 932"/>
              <a:gd name="T6" fmla="*/ 1250 w 2140"/>
              <a:gd name="T7" fmla="*/ 264 h 932"/>
              <a:gd name="T8" fmla="*/ 1307 w 2140"/>
              <a:gd name="T9" fmla="*/ 243 h 932"/>
              <a:gd name="T10" fmla="*/ 1342 w 2140"/>
              <a:gd name="T11" fmla="*/ 225 h 932"/>
              <a:gd name="T12" fmla="*/ 1394 w 2140"/>
              <a:gd name="T13" fmla="*/ 195 h 932"/>
              <a:gd name="T14" fmla="*/ 1442 w 2140"/>
              <a:gd name="T15" fmla="*/ 160 h 932"/>
              <a:gd name="T16" fmla="*/ 1488 w 2140"/>
              <a:gd name="T17" fmla="*/ 122 h 932"/>
              <a:gd name="T18" fmla="*/ 1529 w 2140"/>
              <a:gd name="T19" fmla="*/ 79 h 932"/>
              <a:gd name="T20" fmla="*/ 1566 w 2140"/>
              <a:gd name="T21" fmla="*/ 32 h 932"/>
              <a:gd name="T22" fmla="*/ 1730 w 2140"/>
              <a:gd name="T23" fmla="*/ 322 h 932"/>
              <a:gd name="T24" fmla="*/ 2108 w 2140"/>
              <a:gd name="T25" fmla="*/ 369 h 932"/>
              <a:gd name="T26" fmla="*/ 2047 w 2140"/>
              <a:gd name="T27" fmla="*/ 451 h 932"/>
              <a:gd name="T28" fmla="*/ 2009 w 2140"/>
              <a:gd name="T29" fmla="*/ 497 h 932"/>
              <a:gd name="T30" fmla="*/ 1940 w 2140"/>
              <a:gd name="T31" fmla="*/ 570 h 932"/>
              <a:gd name="T32" fmla="*/ 1880 w 2140"/>
              <a:gd name="T33" fmla="*/ 624 h 932"/>
              <a:gd name="T34" fmla="*/ 1817 w 2140"/>
              <a:gd name="T35" fmla="*/ 674 h 932"/>
              <a:gd name="T36" fmla="*/ 1717 w 2140"/>
              <a:gd name="T37" fmla="*/ 743 h 932"/>
              <a:gd name="T38" fmla="*/ 1629 w 2140"/>
              <a:gd name="T39" fmla="*/ 792 h 932"/>
              <a:gd name="T40" fmla="*/ 1574 w 2140"/>
              <a:gd name="T41" fmla="*/ 819 h 932"/>
              <a:gd name="T42" fmla="*/ 1518 w 2140"/>
              <a:gd name="T43" fmla="*/ 842 h 932"/>
              <a:gd name="T44" fmla="*/ 1460 w 2140"/>
              <a:gd name="T45" fmla="*/ 864 h 932"/>
              <a:gd name="T46" fmla="*/ 1401 w 2140"/>
              <a:gd name="T47" fmla="*/ 883 h 932"/>
              <a:gd name="T48" fmla="*/ 1341 w 2140"/>
              <a:gd name="T49" fmla="*/ 898 h 932"/>
              <a:gd name="T50" fmla="*/ 1279 w 2140"/>
              <a:gd name="T51" fmla="*/ 911 h 932"/>
              <a:gd name="T52" fmla="*/ 1196 w 2140"/>
              <a:gd name="T53" fmla="*/ 924 h 932"/>
              <a:gd name="T54" fmla="*/ 1133 w 2140"/>
              <a:gd name="T55" fmla="*/ 929 h 932"/>
              <a:gd name="T56" fmla="*/ 1047 w 2140"/>
              <a:gd name="T57" fmla="*/ 932 h 932"/>
              <a:gd name="T58" fmla="*/ 946 w 2140"/>
              <a:gd name="T59" fmla="*/ 928 h 932"/>
              <a:gd name="T60" fmla="*/ 867 w 2140"/>
              <a:gd name="T61" fmla="*/ 920 h 932"/>
              <a:gd name="T62" fmla="*/ 771 w 2140"/>
              <a:gd name="T63" fmla="*/ 903 h 932"/>
              <a:gd name="T64" fmla="*/ 696 w 2140"/>
              <a:gd name="T65" fmla="*/ 884 h 932"/>
              <a:gd name="T66" fmla="*/ 622 w 2140"/>
              <a:gd name="T67" fmla="*/ 861 h 932"/>
              <a:gd name="T68" fmla="*/ 516 w 2140"/>
              <a:gd name="T69" fmla="*/ 818 h 932"/>
              <a:gd name="T70" fmla="*/ 415 w 2140"/>
              <a:gd name="T71" fmla="*/ 766 h 932"/>
              <a:gd name="T72" fmla="*/ 318 w 2140"/>
              <a:gd name="T73" fmla="*/ 706 h 932"/>
              <a:gd name="T74" fmla="*/ 258 w 2140"/>
              <a:gd name="T75" fmla="*/ 661 h 932"/>
              <a:gd name="T76" fmla="*/ 173 w 2140"/>
              <a:gd name="T77" fmla="*/ 588 h 932"/>
              <a:gd name="T78" fmla="*/ 94 w 2140"/>
              <a:gd name="T79" fmla="*/ 507 h 932"/>
              <a:gd name="T80" fmla="*/ 23 w 2140"/>
              <a:gd name="T81" fmla="*/ 421 h 932"/>
              <a:gd name="T82" fmla="*/ 365 w 2140"/>
              <a:gd name="T83" fmla="*/ 62 h 932"/>
              <a:gd name="T84" fmla="*/ 554 w 2140"/>
              <a:gd name="T85" fmla="*/ 73 h 932"/>
              <a:gd name="T86" fmla="*/ 627 w 2140"/>
              <a:gd name="T87" fmla="*/ 142 h 932"/>
              <a:gd name="T88" fmla="*/ 666 w 2140"/>
              <a:gd name="T89" fmla="*/ 172 h 932"/>
              <a:gd name="T90" fmla="*/ 706 w 2140"/>
              <a:gd name="T91" fmla="*/ 200 h 932"/>
              <a:gd name="T92" fmla="*/ 762 w 2140"/>
              <a:gd name="T93" fmla="*/ 233 h 932"/>
              <a:gd name="T94" fmla="*/ 809 w 2140"/>
              <a:gd name="T95" fmla="*/ 253 h 932"/>
              <a:gd name="T96" fmla="*/ 857 w 2140"/>
              <a:gd name="T97" fmla="*/ 269 h 932"/>
              <a:gd name="T98" fmla="*/ 909 w 2140"/>
              <a:gd name="T99" fmla="*/ 282 h 932"/>
              <a:gd name="T100" fmla="*/ 964 w 2140"/>
              <a:gd name="T101" fmla="*/ 291 h 932"/>
              <a:gd name="T102" fmla="*/ 1026 w 2140"/>
              <a:gd name="T103" fmla="*/ 295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40" h="932">
                <a:moveTo>
                  <a:pt x="1047" y="296"/>
                </a:moveTo>
                <a:lnTo>
                  <a:pt x="1068" y="295"/>
                </a:lnTo>
                <a:lnTo>
                  <a:pt x="1089" y="295"/>
                </a:lnTo>
                <a:lnTo>
                  <a:pt x="1109" y="293"/>
                </a:lnTo>
                <a:lnTo>
                  <a:pt x="1120" y="292"/>
                </a:lnTo>
                <a:lnTo>
                  <a:pt x="1131" y="291"/>
                </a:lnTo>
                <a:lnTo>
                  <a:pt x="1151" y="288"/>
                </a:lnTo>
                <a:lnTo>
                  <a:pt x="1171" y="285"/>
                </a:lnTo>
                <a:lnTo>
                  <a:pt x="1191" y="280"/>
                </a:lnTo>
                <a:lnTo>
                  <a:pt x="1211" y="276"/>
                </a:lnTo>
                <a:lnTo>
                  <a:pt x="1231" y="270"/>
                </a:lnTo>
                <a:lnTo>
                  <a:pt x="1250" y="264"/>
                </a:lnTo>
                <a:lnTo>
                  <a:pt x="1269" y="258"/>
                </a:lnTo>
                <a:lnTo>
                  <a:pt x="1288" y="250"/>
                </a:lnTo>
                <a:lnTo>
                  <a:pt x="1307" y="243"/>
                </a:lnTo>
                <a:lnTo>
                  <a:pt x="1325" y="234"/>
                </a:lnTo>
                <a:lnTo>
                  <a:pt x="1334" y="230"/>
                </a:lnTo>
                <a:lnTo>
                  <a:pt x="1342" y="225"/>
                </a:lnTo>
                <a:lnTo>
                  <a:pt x="1360" y="216"/>
                </a:lnTo>
                <a:lnTo>
                  <a:pt x="1377" y="205"/>
                </a:lnTo>
                <a:lnTo>
                  <a:pt x="1394" y="195"/>
                </a:lnTo>
                <a:lnTo>
                  <a:pt x="1410" y="184"/>
                </a:lnTo>
                <a:lnTo>
                  <a:pt x="1426" y="172"/>
                </a:lnTo>
                <a:lnTo>
                  <a:pt x="1442" y="160"/>
                </a:lnTo>
                <a:lnTo>
                  <a:pt x="1458" y="148"/>
                </a:lnTo>
                <a:lnTo>
                  <a:pt x="1473" y="135"/>
                </a:lnTo>
                <a:lnTo>
                  <a:pt x="1488" y="122"/>
                </a:lnTo>
                <a:lnTo>
                  <a:pt x="1502" y="108"/>
                </a:lnTo>
                <a:lnTo>
                  <a:pt x="1515" y="94"/>
                </a:lnTo>
                <a:lnTo>
                  <a:pt x="1529" y="79"/>
                </a:lnTo>
                <a:lnTo>
                  <a:pt x="1541" y="64"/>
                </a:lnTo>
                <a:lnTo>
                  <a:pt x="1554" y="48"/>
                </a:lnTo>
                <a:lnTo>
                  <a:pt x="1566" y="32"/>
                </a:lnTo>
                <a:lnTo>
                  <a:pt x="1577" y="16"/>
                </a:lnTo>
                <a:lnTo>
                  <a:pt x="1588" y="0"/>
                </a:lnTo>
                <a:lnTo>
                  <a:pt x="1730" y="322"/>
                </a:lnTo>
                <a:lnTo>
                  <a:pt x="2140" y="319"/>
                </a:lnTo>
                <a:lnTo>
                  <a:pt x="2119" y="353"/>
                </a:lnTo>
                <a:lnTo>
                  <a:pt x="2108" y="369"/>
                </a:lnTo>
                <a:lnTo>
                  <a:pt x="2096" y="387"/>
                </a:lnTo>
                <a:lnTo>
                  <a:pt x="2072" y="419"/>
                </a:lnTo>
                <a:lnTo>
                  <a:pt x="2047" y="451"/>
                </a:lnTo>
                <a:lnTo>
                  <a:pt x="2035" y="466"/>
                </a:lnTo>
                <a:lnTo>
                  <a:pt x="2022" y="482"/>
                </a:lnTo>
                <a:lnTo>
                  <a:pt x="2009" y="497"/>
                </a:lnTo>
                <a:lnTo>
                  <a:pt x="1995" y="512"/>
                </a:lnTo>
                <a:lnTo>
                  <a:pt x="1968" y="542"/>
                </a:lnTo>
                <a:lnTo>
                  <a:pt x="1940" y="570"/>
                </a:lnTo>
                <a:lnTo>
                  <a:pt x="1910" y="597"/>
                </a:lnTo>
                <a:lnTo>
                  <a:pt x="1895" y="611"/>
                </a:lnTo>
                <a:lnTo>
                  <a:pt x="1880" y="624"/>
                </a:lnTo>
                <a:lnTo>
                  <a:pt x="1864" y="637"/>
                </a:lnTo>
                <a:lnTo>
                  <a:pt x="1849" y="650"/>
                </a:lnTo>
                <a:lnTo>
                  <a:pt x="1817" y="674"/>
                </a:lnTo>
                <a:lnTo>
                  <a:pt x="1785" y="699"/>
                </a:lnTo>
                <a:lnTo>
                  <a:pt x="1751" y="721"/>
                </a:lnTo>
                <a:lnTo>
                  <a:pt x="1717" y="743"/>
                </a:lnTo>
                <a:lnTo>
                  <a:pt x="1683" y="763"/>
                </a:lnTo>
                <a:lnTo>
                  <a:pt x="1647" y="783"/>
                </a:lnTo>
                <a:lnTo>
                  <a:pt x="1629" y="792"/>
                </a:lnTo>
                <a:lnTo>
                  <a:pt x="1611" y="801"/>
                </a:lnTo>
                <a:lnTo>
                  <a:pt x="1592" y="810"/>
                </a:lnTo>
                <a:lnTo>
                  <a:pt x="1574" y="819"/>
                </a:lnTo>
                <a:lnTo>
                  <a:pt x="1555" y="827"/>
                </a:lnTo>
                <a:lnTo>
                  <a:pt x="1537" y="835"/>
                </a:lnTo>
                <a:lnTo>
                  <a:pt x="1518" y="842"/>
                </a:lnTo>
                <a:lnTo>
                  <a:pt x="1499" y="850"/>
                </a:lnTo>
                <a:lnTo>
                  <a:pt x="1480" y="858"/>
                </a:lnTo>
                <a:lnTo>
                  <a:pt x="1460" y="864"/>
                </a:lnTo>
                <a:lnTo>
                  <a:pt x="1440" y="871"/>
                </a:lnTo>
                <a:lnTo>
                  <a:pt x="1421" y="877"/>
                </a:lnTo>
                <a:lnTo>
                  <a:pt x="1401" y="883"/>
                </a:lnTo>
                <a:lnTo>
                  <a:pt x="1381" y="888"/>
                </a:lnTo>
                <a:lnTo>
                  <a:pt x="1361" y="893"/>
                </a:lnTo>
                <a:lnTo>
                  <a:pt x="1341" y="898"/>
                </a:lnTo>
                <a:lnTo>
                  <a:pt x="1321" y="903"/>
                </a:lnTo>
                <a:lnTo>
                  <a:pt x="1301" y="907"/>
                </a:lnTo>
                <a:lnTo>
                  <a:pt x="1279" y="911"/>
                </a:lnTo>
                <a:lnTo>
                  <a:pt x="1259" y="915"/>
                </a:lnTo>
                <a:lnTo>
                  <a:pt x="1217" y="921"/>
                </a:lnTo>
                <a:lnTo>
                  <a:pt x="1196" y="924"/>
                </a:lnTo>
                <a:lnTo>
                  <a:pt x="1175" y="926"/>
                </a:lnTo>
                <a:lnTo>
                  <a:pt x="1154" y="928"/>
                </a:lnTo>
                <a:lnTo>
                  <a:pt x="1133" y="929"/>
                </a:lnTo>
                <a:lnTo>
                  <a:pt x="1111" y="931"/>
                </a:lnTo>
                <a:lnTo>
                  <a:pt x="1090" y="931"/>
                </a:lnTo>
                <a:lnTo>
                  <a:pt x="1047" y="932"/>
                </a:lnTo>
                <a:lnTo>
                  <a:pt x="1007" y="932"/>
                </a:lnTo>
                <a:lnTo>
                  <a:pt x="967" y="930"/>
                </a:lnTo>
                <a:lnTo>
                  <a:pt x="946" y="928"/>
                </a:lnTo>
                <a:lnTo>
                  <a:pt x="926" y="927"/>
                </a:lnTo>
                <a:lnTo>
                  <a:pt x="887" y="922"/>
                </a:lnTo>
                <a:lnTo>
                  <a:pt x="867" y="920"/>
                </a:lnTo>
                <a:lnTo>
                  <a:pt x="848" y="917"/>
                </a:lnTo>
                <a:lnTo>
                  <a:pt x="810" y="910"/>
                </a:lnTo>
                <a:lnTo>
                  <a:pt x="771" y="903"/>
                </a:lnTo>
                <a:lnTo>
                  <a:pt x="733" y="894"/>
                </a:lnTo>
                <a:lnTo>
                  <a:pt x="714" y="889"/>
                </a:lnTo>
                <a:lnTo>
                  <a:pt x="696" y="884"/>
                </a:lnTo>
                <a:lnTo>
                  <a:pt x="659" y="873"/>
                </a:lnTo>
                <a:lnTo>
                  <a:pt x="640" y="867"/>
                </a:lnTo>
                <a:lnTo>
                  <a:pt x="622" y="861"/>
                </a:lnTo>
                <a:lnTo>
                  <a:pt x="586" y="847"/>
                </a:lnTo>
                <a:lnTo>
                  <a:pt x="551" y="833"/>
                </a:lnTo>
                <a:lnTo>
                  <a:pt x="516" y="818"/>
                </a:lnTo>
                <a:lnTo>
                  <a:pt x="481" y="801"/>
                </a:lnTo>
                <a:lnTo>
                  <a:pt x="448" y="784"/>
                </a:lnTo>
                <a:lnTo>
                  <a:pt x="415" y="766"/>
                </a:lnTo>
                <a:lnTo>
                  <a:pt x="382" y="747"/>
                </a:lnTo>
                <a:lnTo>
                  <a:pt x="351" y="727"/>
                </a:lnTo>
                <a:lnTo>
                  <a:pt x="318" y="706"/>
                </a:lnTo>
                <a:lnTo>
                  <a:pt x="303" y="696"/>
                </a:lnTo>
                <a:lnTo>
                  <a:pt x="288" y="684"/>
                </a:lnTo>
                <a:lnTo>
                  <a:pt x="258" y="661"/>
                </a:lnTo>
                <a:lnTo>
                  <a:pt x="229" y="638"/>
                </a:lnTo>
                <a:lnTo>
                  <a:pt x="201" y="613"/>
                </a:lnTo>
                <a:lnTo>
                  <a:pt x="173" y="588"/>
                </a:lnTo>
                <a:lnTo>
                  <a:pt x="145" y="562"/>
                </a:lnTo>
                <a:lnTo>
                  <a:pt x="119" y="536"/>
                </a:lnTo>
                <a:lnTo>
                  <a:pt x="94" y="507"/>
                </a:lnTo>
                <a:lnTo>
                  <a:pt x="69" y="479"/>
                </a:lnTo>
                <a:lnTo>
                  <a:pt x="46" y="450"/>
                </a:lnTo>
                <a:lnTo>
                  <a:pt x="23" y="421"/>
                </a:lnTo>
                <a:lnTo>
                  <a:pt x="0" y="390"/>
                </a:lnTo>
                <a:lnTo>
                  <a:pt x="177" y="51"/>
                </a:lnTo>
                <a:lnTo>
                  <a:pt x="365" y="62"/>
                </a:lnTo>
                <a:lnTo>
                  <a:pt x="495" y="69"/>
                </a:lnTo>
                <a:lnTo>
                  <a:pt x="537" y="72"/>
                </a:lnTo>
                <a:lnTo>
                  <a:pt x="554" y="73"/>
                </a:lnTo>
                <a:lnTo>
                  <a:pt x="578" y="97"/>
                </a:lnTo>
                <a:lnTo>
                  <a:pt x="603" y="120"/>
                </a:lnTo>
                <a:lnTo>
                  <a:pt x="627" y="142"/>
                </a:lnTo>
                <a:lnTo>
                  <a:pt x="640" y="152"/>
                </a:lnTo>
                <a:lnTo>
                  <a:pt x="654" y="162"/>
                </a:lnTo>
                <a:lnTo>
                  <a:pt x="666" y="172"/>
                </a:lnTo>
                <a:lnTo>
                  <a:pt x="679" y="182"/>
                </a:lnTo>
                <a:lnTo>
                  <a:pt x="693" y="191"/>
                </a:lnTo>
                <a:lnTo>
                  <a:pt x="706" y="200"/>
                </a:lnTo>
                <a:lnTo>
                  <a:pt x="734" y="217"/>
                </a:lnTo>
                <a:lnTo>
                  <a:pt x="748" y="225"/>
                </a:lnTo>
                <a:lnTo>
                  <a:pt x="762" y="233"/>
                </a:lnTo>
                <a:lnTo>
                  <a:pt x="777" y="240"/>
                </a:lnTo>
                <a:lnTo>
                  <a:pt x="792" y="246"/>
                </a:lnTo>
                <a:lnTo>
                  <a:pt x="809" y="253"/>
                </a:lnTo>
                <a:lnTo>
                  <a:pt x="824" y="259"/>
                </a:lnTo>
                <a:lnTo>
                  <a:pt x="840" y="264"/>
                </a:lnTo>
                <a:lnTo>
                  <a:pt x="857" y="269"/>
                </a:lnTo>
                <a:lnTo>
                  <a:pt x="874" y="274"/>
                </a:lnTo>
                <a:lnTo>
                  <a:pt x="891" y="278"/>
                </a:lnTo>
                <a:lnTo>
                  <a:pt x="909" y="282"/>
                </a:lnTo>
                <a:lnTo>
                  <a:pt x="927" y="285"/>
                </a:lnTo>
                <a:lnTo>
                  <a:pt x="945" y="288"/>
                </a:lnTo>
                <a:lnTo>
                  <a:pt x="964" y="291"/>
                </a:lnTo>
                <a:lnTo>
                  <a:pt x="985" y="293"/>
                </a:lnTo>
                <a:lnTo>
                  <a:pt x="1005" y="294"/>
                </a:lnTo>
                <a:lnTo>
                  <a:pt x="1026" y="295"/>
                </a:lnTo>
                <a:lnTo>
                  <a:pt x="1047" y="296"/>
                </a:lnTo>
                <a:close/>
              </a:path>
            </a:pathLst>
          </a:custGeom>
          <a:solidFill>
            <a:srgbClr val="B34012"/>
          </a:solidFill>
          <a:ln>
            <a:noFill/>
          </a:ln>
          <a:effectLst/>
        </p:spPr>
        <p:txBody>
          <a:bodyPr/>
          <a:lstStyle/>
          <a:p>
            <a:endParaRPr lang="en-US">
              <a:latin typeface="Helvetica Neue"/>
              <a:cs typeface="Helvetica Neue"/>
            </a:endParaRPr>
          </a:p>
        </p:txBody>
      </p:sp>
      <p:sp>
        <p:nvSpPr>
          <p:cNvPr id="9" name="Freeform 8"/>
          <p:cNvSpPr>
            <a:spLocks noChangeAspect="1"/>
          </p:cNvSpPr>
          <p:nvPr/>
        </p:nvSpPr>
        <p:spPr bwMode="auto">
          <a:xfrm>
            <a:off x="2896376" y="1631434"/>
            <a:ext cx="1774997" cy="2434282"/>
          </a:xfrm>
          <a:custGeom>
            <a:avLst/>
            <a:gdLst>
              <a:gd name="T0" fmla="*/ 750 w 1431"/>
              <a:gd name="T1" fmla="*/ 1645 h 1961"/>
              <a:gd name="T2" fmla="*/ 713 w 1431"/>
              <a:gd name="T3" fmla="*/ 1584 h 1961"/>
              <a:gd name="T4" fmla="*/ 683 w 1431"/>
              <a:gd name="T5" fmla="*/ 1519 h 1961"/>
              <a:gd name="T6" fmla="*/ 660 w 1431"/>
              <a:gd name="T7" fmla="*/ 1451 h 1961"/>
              <a:gd name="T8" fmla="*/ 644 w 1431"/>
              <a:gd name="T9" fmla="*/ 1380 h 1961"/>
              <a:gd name="T10" fmla="*/ 637 w 1431"/>
              <a:gd name="T11" fmla="*/ 1305 h 1961"/>
              <a:gd name="T12" fmla="*/ 638 w 1431"/>
              <a:gd name="T13" fmla="*/ 1232 h 1961"/>
              <a:gd name="T14" fmla="*/ 646 w 1431"/>
              <a:gd name="T15" fmla="*/ 1170 h 1961"/>
              <a:gd name="T16" fmla="*/ 659 w 1431"/>
              <a:gd name="T17" fmla="*/ 1110 h 1961"/>
              <a:gd name="T18" fmla="*/ 678 w 1431"/>
              <a:gd name="T19" fmla="*/ 1053 h 1961"/>
              <a:gd name="T20" fmla="*/ 708 w 1431"/>
              <a:gd name="T21" fmla="*/ 983 h 1961"/>
              <a:gd name="T22" fmla="*/ 731 w 1431"/>
              <a:gd name="T23" fmla="*/ 945 h 1961"/>
              <a:gd name="T24" fmla="*/ 756 w 1431"/>
              <a:gd name="T25" fmla="*/ 908 h 1961"/>
              <a:gd name="T26" fmla="*/ 782 w 1431"/>
              <a:gd name="T27" fmla="*/ 871 h 1961"/>
              <a:gd name="T28" fmla="*/ 822 w 1431"/>
              <a:gd name="T29" fmla="*/ 827 h 1961"/>
              <a:gd name="T30" fmla="*/ 854 w 1431"/>
              <a:gd name="T31" fmla="*/ 797 h 1961"/>
              <a:gd name="T32" fmla="*/ 889 w 1431"/>
              <a:gd name="T33" fmla="*/ 769 h 1961"/>
              <a:gd name="T34" fmla="*/ 938 w 1431"/>
              <a:gd name="T35" fmla="*/ 735 h 1961"/>
              <a:gd name="T36" fmla="*/ 989 w 1431"/>
              <a:gd name="T37" fmla="*/ 705 h 1961"/>
              <a:gd name="T38" fmla="*/ 1030 w 1431"/>
              <a:gd name="T39" fmla="*/ 686 h 1961"/>
              <a:gd name="T40" fmla="*/ 1087 w 1431"/>
              <a:gd name="T41" fmla="*/ 665 h 1961"/>
              <a:gd name="T42" fmla="*/ 1146 w 1431"/>
              <a:gd name="T43" fmla="*/ 650 h 1961"/>
              <a:gd name="T44" fmla="*/ 1208 w 1431"/>
              <a:gd name="T45" fmla="*/ 640 h 1961"/>
              <a:gd name="T46" fmla="*/ 1431 w 1431"/>
              <a:gd name="T47" fmla="*/ 334 h 1961"/>
              <a:gd name="T48" fmla="*/ 1174 w 1431"/>
              <a:gd name="T49" fmla="*/ 3 h 1961"/>
              <a:gd name="T50" fmla="*/ 1080 w 1431"/>
              <a:gd name="T51" fmla="*/ 15 h 1961"/>
              <a:gd name="T52" fmla="*/ 987 w 1431"/>
              <a:gd name="T53" fmla="*/ 32 h 1961"/>
              <a:gd name="T54" fmla="*/ 898 w 1431"/>
              <a:gd name="T55" fmla="*/ 57 h 1961"/>
              <a:gd name="T56" fmla="*/ 811 w 1431"/>
              <a:gd name="T57" fmla="*/ 88 h 1961"/>
              <a:gd name="T58" fmla="*/ 727 w 1431"/>
              <a:gd name="T59" fmla="*/ 125 h 1961"/>
              <a:gd name="T60" fmla="*/ 646 w 1431"/>
              <a:gd name="T61" fmla="*/ 167 h 1961"/>
              <a:gd name="T62" fmla="*/ 570 w 1431"/>
              <a:gd name="T63" fmla="*/ 214 h 1961"/>
              <a:gd name="T64" fmla="*/ 496 w 1431"/>
              <a:gd name="T65" fmla="*/ 268 h 1961"/>
              <a:gd name="T66" fmla="*/ 427 w 1431"/>
              <a:gd name="T67" fmla="*/ 326 h 1961"/>
              <a:gd name="T68" fmla="*/ 361 w 1431"/>
              <a:gd name="T69" fmla="*/ 388 h 1961"/>
              <a:gd name="T70" fmla="*/ 301 w 1431"/>
              <a:gd name="T71" fmla="*/ 455 h 1961"/>
              <a:gd name="T72" fmla="*/ 245 w 1431"/>
              <a:gd name="T73" fmla="*/ 526 h 1961"/>
              <a:gd name="T74" fmla="*/ 194 w 1431"/>
              <a:gd name="T75" fmla="*/ 602 h 1961"/>
              <a:gd name="T76" fmla="*/ 149 w 1431"/>
              <a:gd name="T77" fmla="*/ 680 h 1961"/>
              <a:gd name="T78" fmla="*/ 109 w 1431"/>
              <a:gd name="T79" fmla="*/ 763 h 1961"/>
              <a:gd name="T80" fmla="*/ 74 w 1431"/>
              <a:gd name="T81" fmla="*/ 847 h 1961"/>
              <a:gd name="T82" fmla="*/ 47 w 1431"/>
              <a:gd name="T83" fmla="*/ 936 h 1961"/>
              <a:gd name="T84" fmla="*/ 25 w 1431"/>
              <a:gd name="T85" fmla="*/ 1026 h 1961"/>
              <a:gd name="T86" fmla="*/ 10 w 1431"/>
              <a:gd name="T87" fmla="*/ 1120 h 1961"/>
              <a:gd name="T88" fmla="*/ 2 w 1431"/>
              <a:gd name="T89" fmla="*/ 1215 h 1961"/>
              <a:gd name="T90" fmla="*/ 1 w 1431"/>
              <a:gd name="T91" fmla="*/ 1326 h 1961"/>
              <a:gd name="T92" fmla="*/ 5 w 1431"/>
              <a:gd name="T93" fmla="*/ 1396 h 1961"/>
              <a:gd name="T94" fmla="*/ 13 w 1431"/>
              <a:gd name="T95" fmla="*/ 1464 h 1961"/>
              <a:gd name="T96" fmla="*/ 25 w 1431"/>
              <a:gd name="T97" fmla="*/ 1532 h 1961"/>
              <a:gd name="T98" fmla="*/ 39 w 1431"/>
              <a:gd name="T99" fmla="*/ 1597 h 1961"/>
              <a:gd name="T100" fmla="*/ 58 w 1431"/>
              <a:gd name="T101" fmla="*/ 1661 h 1961"/>
              <a:gd name="T102" fmla="*/ 79 w 1431"/>
              <a:gd name="T103" fmla="*/ 1725 h 1961"/>
              <a:gd name="T104" fmla="*/ 105 w 1431"/>
              <a:gd name="T105" fmla="*/ 1786 h 1961"/>
              <a:gd name="T106" fmla="*/ 132 w 1431"/>
              <a:gd name="T107" fmla="*/ 1847 h 1961"/>
              <a:gd name="T108" fmla="*/ 185 w 1431"/>
              <a:gd name="T109" fmla="*/ 1942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1" h="1961">
                <a:moveTo>
                  <a:pt x="196" y="1961"/>
                </a:moveTo>
                <a:lnTo>
                  <a:pt x="384" y="1617"/>
                </a:lnTo>
                <a:lnTo>
                  <a:pt x="750" y="1645"/>
                </a:lnTo>
                <a:lnTo>
                  <a:pt x="737" y="1625"/>
                </a:lnTo>
                <a:lnTo>
                  <a:pt x="725" y="1605"/>
                </a:lnTo>
                <a:lnTo>
                  <a:pt x="713" y="1584"/>
                </a:lnTo>
                <a:lnTo>
                  <a:pt x="702" y="1563"/>
                </a:lnTo>
                <a:lnTo>
                  <a:pt x="692" y="1542"/>
                </a:lnTo>
                <a:lnTo>
                  <a:pt x="683" y="1519"/>
                </a:lnTo>
                <a:lnTo>
                  <a:pt x="674" y="1497"/>
                </a:lnTo>
                <a:lnTo>
                  <a:pt x="666" y="1474"/>
                </a:lnTo>
                <a:lnTo>
                  <a:pt x="660" y="1451"/>
                </a:lnTo>
                <a:lnTo>
                  <a:pt x="654" y="1427"/>
                </a:lnTo>
                <a:lnTo>
                  <a:pt x="649" y="1404"/>
                </a:lnTo>
                <a:lnTo>
                  <a:pt x="644" y="1380"/>
                </a:lnTo>
                <a:lnTo>
                  <a:pt x="641" y="1354"/>
                </a:lnTo>
                <a:lnTo>
                  <a:pt x="639" y="1330"/>
                </a:lnTo>
                <a:lnTo>
                  <a:pt x="637" y="1305"/>
                </a:lnTo>
                <a:lnTo>
                  <a:pt x="637" y="1280"/>
                </a:lnTo>
                <a:lnTo>
                  <a:pt x="637" y="1248"/>
                </a:lnTo>
                <a:lnTo>
                  <a:pt x="638" y="1232"/>
                </a:lnTo>
                <a:lnTo>
                  <a:pt x="640" y="1217"/>
                </a:lnTo>
                <a:lnTo>
                  <a:pt x="644" y="1185"/>
                </a:lnTo>
                <a:lnTo>
                  <a:pt x="646" y="1170"/>
                </a:lnTo>
                <a:lnTo>
                  <a:pt x="649" y="1155"/>
                </a:lnTo>
                <a:lnTo>
                  <a:pt x="655" y="1125"/>
                </a:lnTo>
                <a:lnTo>
                  <a:pt x="659" y="1110"/>
                </a:lnTo>
                <a:lnTo>
                  <a:pt x="663" y="1095"/>
                </a:lnTo>
                <a:lnTo>
                  <a:pt x="673" y="1067"/>
                </a:lnTo>
                <a:lnTo>
                  <a:pt x="678" y="1053"/>
                </a:lnTo>
                <a:lnTo>
                  <a:pt x="683" y="1038"/>
                </a:lnTo>
                <a:lnTo>
                  <a:pt x="695" y="1010"/>
                </a:lnTo>
                <a:lnTo>
                  <a:pt x="708" y="983"/>
                </a:lnTo>
                <a:lnTo>
                  <a:pt x="715" y="970"/>
                </a:lnTo>
                <a:lnTo>
                  <a:pt x="723" y="957"/>
                </a:lnTo>
                <a:lnTo>
                  <a:pt x="731" y="945"/>
                </a:lnTo>
                <a:lnTo>
                  <a:pt x="739" y="932"/>
                </a:lnTo>
                <a:lnTo>
                  <a:pt x="747" y="920"/>
                </a:lnTo>
                <a:lnTo>
                  <a:pt x="756" y="908"/>
                </a:lnTo>
                <a:lnTo>
                  <a:pt x="764" y="896"/>
                </a:lnTo>
                <a:lnTo>
                  <a:pt x="773" y="884"/>
                </a:lnTo>
                <a:lnTo>
                  <a:pt x="782" y="871"/>
                </a:lnTo>
                <a:lnTo>
                  <a:pt x="792" y="860"/>
                </a:lnTo>
                <a:lnTo>
                  <a:pt x="812" y="838"/>
                </a:lnTo>
                <a:lnTo>
                  <a:pt x="822" y="827"/>
                </a:lnTo>
                <a:lnTo>
                  <a:pt x="832" y="817"/>
                </a:lnTo>
                <a:lnTo>
                  <a:pt x="843" y="807"/>
                </a:lnTo>
                <a:lnTo>
                  <a:pt x="854" y="797"/>
                </a:lnTo>
                <a:lnTo>
                  <a:pt x="865" y="787"/>
                </a:lnTo>
                <a:lnTo>
                  <a:pt x="877" y="778"/>
                </a:lnTo>
                <a:lnTo>
                  <a:pt x="889" y="769"/>
                </a:lnTo>
                <a:lnTo>
                  <a:pt x="901" y="760"/>
                </a:lnTo>
                <a:lnTo>
                  <a:pt x="925" y="743"/>
                </a:lnTo>
                <a:lnTo>
                  <a:pt x="938" y="735"/>
                </a:lnTo>
                <a:lnTo>
                  <a:pt x="950" y="727"/>
                </a:lnTo>
                <a:lnTo>
                  <a:pt x="976" y="712"/>
                </a:lnTo>
                <a:lnTo>
                  <a:pt x="989" y="705"/>
                </a:lnTo>
                <a:lnTo>
                  <a:pt x="1003" y="698"/>
                </a:lnTo>
                <a:lnTo>
                  <a:pt x="1016" y="692"/>
                </a:lnTo>
                <a:lnTo>
                  <a:pt x="1030" y="686"/>
                </a:lnTo>
                <a:lnTo>
                  <a:pt x="1045" y="680"/>
                </a:lnTo>
                <a:lnTo>
                  <a:pt x="1059" y="675"/>
                </a:lnTo>
                <a:lnTo>
                  <a:pt x="1087" y="665"/>
                </a:lnTo>
                <a:lnTo>
                  <a:pt x="1116" y="657"/>
                </a:lnTo>
                <a:lnTo>
                  <a:pt x="1131" y="653"/>
                </a:lnTo>
                <a:lnTo>
                  <a:pt x="1146" y="650"/>
                </a:lnTo>
                <a:lnTo>
                  <a:pt x="1176" y="644"/>
                </a:lnTo>
                <a:lnTo>
                  <a:pt x="1191" y="642"/>
                </a:lnTo>
                <a:lnTo>
                  <a:pt x="1208" y="640"/>
                </a:lnTo>
                <a:lnTo>
                  <a:pt x="1223" y="638"/>
                </a:lnTo>
                <a:lnTo>
                  <a:pt x="1239" y="637"/>
                </a:lnTo>
                <a:lnTo>
                  <a:pt x="1431" y="334"/>
                </a:lnTo>
                <a:lnTo>
                  <a:pt x="1238" y="0"/>
                </a:lnTo>
                <a:lnTo>
                  <a:pt x="1206"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7"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6"/>
                </a:lnTo>
                <a:lnTo>
                  <a:pt x="405" y="346"/>
                </a:lnTo>
                <a:lnTo>
                  <a:pt x="382" y="366"/>
                </a:lnTo>
                <a:lnTo>
                  <a:pt x="361" y="388"/>
                </a:lnTo>
                <a:lnTo>
                  <a:pt x="340"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3"/>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26"/>
                </a:lnTo>
                <a:lnTo>
                  <a:pt x="2" y="1349"/>
                </a:lnTo>
                <a:lnTo>
                  <a:pt x="3" y="1373"/>
                </a:lnTo>
                <a:lnTo>
                  <a:pt x="5" y="1396"/>
                </a:lnTo>
                <a:lnTo>
                  <a:pt x="8" y="1419"/>
                </a:lnTo>
                <a:lnTo>
                  <a:pt x="10" y="1441"/>
                </a:lnTo>
                <a:lnTo>
                  <a:pt x="13" y="1464"/>
                </a:lnTo>
                <a:lnTo>
                  <a:pt x="17" y="1486"/>
                </a:lnTo>
                <a:lnTo>
                  <a:pt x="20" y="1509"/>
                </a:lnTo>
                <a:lnTo>
                  <a:pt x="25" y="1532"/>
                </a:lnTo>
                <a:lnTo>
                  <a:pt x="29" y="1554"/>
                </a:lnTo>
                <a:lnTo>
                  <a:pt x="34" y="1575"/>
                </a:lnTo>
                <a:lnTo>
                  <a:pt x="39" y="1597"/>
                </a:lnTo>
                <a:lnTo>
                  <a:pt x="45" y="1619"/>
                </a:lnTo>
                <a:lnTo>
                  <a:pt x="51" y="1640"/>
                </a:lnTo>
                <a:lnTo>
                  <a:pt x="58" y="1661"/>
                </a:lnTo>
                <a:lnTo>
                  <a:pt x="64" y="1683"/>
                </a:lnTo>
                <a:lnTo>
                  <a:pt x="72" y="1704"/>
                </a:lnTo>
                <a:lnTo>
                  <a:pt x="79" y="1725"/>
                </a:lnTo>
                <a:lnTo>
                  <a:pt x="88" y="1745"/>
                </a:lnTo>
                <a:lnTo>
                  <a:pt x="96" y="1766"/>
                </a:lnTo>
                <a:lnTo>
                  <a:pt x="105" y="1786"/>
                </a:lnTo>
                <a:lnTo>
                  <a:pt x="114" y="1806"/>
                </a:lnTo>
                <a:lnTo>
                  <a:pt x="123" y="1826"/>
                </a:lnTo>
                <a:lnTo>
                  <a:pt x="132" y="1847"/>
                </a:lnTo>
                <a:lnTo>
                  <a:pt x="152" y="1885"/>
                </a:lnTo>
                <a:lnTo>
                  <a:pt x="174" y="1923"/>
                </a:lnTo>
                <a:lnTo>
                  <a:pt x="185" y="1942"/>
                </a:lnTo>
                <a:lnTo>
                  <a:pt x="196" y="1961"/>
                </a:lnTo>
                <a:close/>
              </a:path>
            </a:pathLst>
          </a:custGeom>
          <a:solidFill>
            <a:srgbClr val="EBE8DC"/>
          </a:solidFill>
          <a:ln>
            <a:noFill/>
          </a:ln>
          <a:effectLst/>
        </p:spPr>
        <p:txBody>
          <a:bodyPr/>
          <a:lstStyle/>
          <a:p>
            <a:endParaRPr lang="en-US"/>
          </a:p>
        </p:txBody>
      </p:sp>
      <p:sp>
        <p:nvSpPr>
          <p:cNvPr id="10" name="Freeform 9"/>
          <p:cNvSpPr>
            <a:spLocks noChangeAspect="1"/>
          </p:cNvSpPr>
          <p:nvPr/>
        </p:nvSpPr>
        <p:spPr bwMode="auto">
          <a:xfrm>
            <a:off x="4548349" y="1627135"/>
            <a:ext cx="1563687" cy="2355393"/>
          </a:xfrm>
          <a:custGeom>
            <a:avLst/>
            <a:gdLst>
              <a:gd name="T0" fmla="*/ 66 w 1261"/>
              <a:gd name="T1" fmla="*/ 3 h 1899"/>
              <a:gd name="T2" fmla="*/ 161 w 1261"/>
              <a:gd name="T3" fmla="*/ 13 h 1899"/>
              <a:gd name="T4" fmla="*/ 255 w 1261"/>
              <a:gd name="T5" fmla="*/ 29 h 1899"/>
              <a:gd name="T6" fmla="*/ 346 w 1261"/>
              <a:gd name="T7" fmla="*/ 53 h 1899"/>
              <a:gd name="T8" fmla="*/ 435 w 1261"/>
              <a:gd name="T9" fmla="*/ 83 h 1899"/>
              <a:gd name="T10" fmla="*/ 520 w 1261"/>
              <a:gd name="T11" fmla="*/ 119 h 1899"/>
              <a:gd name="T12" fmla="*/ 602 w 1261"/>
              <a:gd name="T13" fmla="*/ 161 h 1899"/>
              <a:gd name="T14" fmla="*/ 680 w 1261"/>
              <a:gd name="T15" fmla="*/ 208 h 1899"/>
              <a:gd name="T16" fmla="*/ 756 w 1261"/>
              <a:gd name="T17" fmla="*/ 261 h 1899"/>
              <a:gd name="T18" fmla="*/ 826 w 1261"/>
              <a:gd name="T19" fmla="*/ 319 h 1899"/>
              <a:gd name="T20" fmla="*/ 893 w 1261"/>
              <a:gd name="T21" fmla="*/ 381 h 1899"/>
              <a:gd name="T22" fmla="*/ 954 w 1261"/>
              <a:gd name="T23" fmla="*/ 449 h 1899"/>
              <a:gd name="T24" fmla="*/ 1011 w 1261"/>
              <a:gd name="T25" fmla="*/ 520 h 1899"/>
              <a:gd name="T26" fmla="*/ 1063 w 1261"/>
              <a:gd name="T27" fmla="*/ 596 h 1899"/>
              <a:gd name="T28" fmla="*/ 1109 w 1261"/>
              <a:gd name="T29" fmla="*/ 675 h 1899"/>
              <a:gd name="T30" fmla="*/ 1150 w 1261"/>
              <a:gd name="T31" fmla="*/ 758 h 1899"/>
              <a:gd name="T32" fmla="*/ 1185 w 1261"/>
              <a:gd name="T33" fmla="*/ 844 h 1899"/>
              <a:gd name="T34" fmla="*/ 1214 w 1261"/>
              <a:gd name="T35" fmla="*/ 933 h 1899"/>
              <a:gd name="T36" fmla="*/ 1236 w 1261"/>
              <a:gd name="T37" fmla="*/ 1024 h 1899"/>
              <a:gd name="T38" fmla="*/ 1251 w 1261"/>
              <a:gd name="T39" fmla="*/ 1119 h 1899"/>
              <a:gd name="T40" fmla="*/ 1260 w 1261"/>
              <a:gd name="T41" fmla="*/ 1216 h 1899"/>
              <a:gd name="T42" fmla="*/ 1261 w 1261"/>
              <a:gd name="T43" fmla="*/ 1321 h 1899"/>
              <a:gd name="T44" fmla="*/ 1257 w 1261"/>
              <a:gd name="T45" fmla="*/ 1383 h 1899"/>
              <a:gd name="T46" fmla="*/ 1248 w 1261"/>
              <a:gd name="T47" fmla="*/ 1463 h 1899"/>
              <a:gd name="T48" fmla="*/ 1238 w 1261"/>
              <a:gd name="T49" fmla="*/ 1523 h 1899"/>
              <a:gd name="T50" fmla="*/ 1216 w 1261"/>
              <a:gd name="T51" fmla="*/ 1619 h 1899"/>
              <a:gd name="T52" fmla="*/ 1186 w 1261"/>
              <a:gd name="T53" fmla="*/ 1713 h 1899"/>
              <a:gd name="T54" fmla="*/ 1141 w 1261"/>
              <a:gd name="T55" fmla="*/ 1820 h 1899"/>
              <a:gd name="T56" fmla="*/ 709 w 1261"/>
              <a:gd name="T57" fmla="*/ 1899 h 1899"/>
              <a:gd name="T58" fmla="*/ 570 w 1261"/>
              <a:gd name="T59" fmla="*/ 1541 h 1899"/>
              <a:gd name="T60" fmla="*/ 590 w 1261"/>
              <a:gd name="T61" fmla="*/ 1488 h 1899"/>
              <a:gd name="T62" fmla="*/ 606 w 1261"/>
              <a:gd name="T63" fmla="*/ 1434 h 1899"/>
              <a:gd name="T64" fmla="*/ 617 w 1261"/>
              <a:gd name="T65" fmla="*/ 1378 h 1899"/>
              <a:gd name="T66" fmla="*/ 624 w 1261"/>
              <a:gd name="T67" fmla="*/ 1320 h 1899"/>
              <a:gd name="T68" fmla="*/ 624 w 1261"/>
              <a:gd name="T69" fmla="*/ 1248 h 1899"/>
              <a:gd name="T70" fmla="*/ 620 w 1261"/>
              <a:gd name="T71" fmla="*/ 1200 h 1899"/>
              <a:gd name="T72" fmla="*/ 612 w 1261"/>
              <a:gd name="T73" fmla="*/ 1153 h 1899"/>
              <a:gd name="T74" fmla="*/ 601 w 1261"/>
              <a:gd name="T75" fmla="*/ 1108 h 1899"/>
              <a:gd name="T76" fmla="*/ 576 w 1261"/>
              <a:gd name="T77" fmla="*/ 1034 h 1899"/>
              <a:gd name="T78" fmla="*/ 550 w 1261"/>
              <a:gd name="T79" fmla="*/ 979 h 1899"/>
              <a:gd name="T80" fmla="*/ 510 w 1261"/>
              <a:gd name="T81" fmla="*/ 915 h 1899"/>
              <a:gd name="T82" fmla="*/ 473 w 1261"/>
              <a:gd name="T83" fmla="*/ 866 h 1899"/>
              <a:gd name="T84" fmla="*/ 443 w 1261"/>
              <a:gd name="T85" fmla="*/ 832 h 1899"/>
              <a:gd name="T86" fmla="*/ 410 w 1261"/>
              <a:gd name="T87" fmla="*/ 801 h 1899"/>
              <a:gd name="T88" fmla="*/ 363 w 1261"/>
              <a:gd name="T89" fmla="*/ 763 h 1899"/>
              <a:gd name="T90" fmla="*/ 325 w 1261"/>
              <a:gd name="T91" fmla="*/ 737 h 1899"/>
              <a:gd name="T92" fmla="*/ 273 w 1261"/>
              <a:gd name="T93" fmla="*/ 706 h 1899"/>
              <a:gd name="T94" fmla="*/ 216 w 1261"/>
              <a:gd name="T95" fmla="*/ 681 h 1899"/>
              <a:gd name="T96" fmla="*/ 158 w 1261"/>
              <a:gd name="T97" fmla="*/ 662 h 1899"/>
              <a:gd name="T98" fmla="*/ 97 w 1261"/>
              <a:gd name="T99" fmla="*/ 647 h 1899"/>
              <a:gd name="T100" fmla="*/ 49 w 1261"/>
              <a:gd name="T101" fmla="*/ 641 h 1899"/>
              <a:gd name="T102" fmla="*/ 2 w 1261"/>
              <a:gd name="T103" fmla="*/ 637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61" h="1899">
                <a:moveTo>
                  <a:pt x="0" y="0"/>
                </a:moveTo>
                <a:lnTo>
                  <a:pt x="33" y="1"/>
                </a:lnTo>
                <a:lnTo>
                  <a:pt x="66" y="3"/>
                </a:lnTo>
                <a:lnTo>
                  <a:pt x="98" y="5"/>
                </a:lnTo>
                <a:lnTo>
                  <a:pt x="130" y="8"/>
                </a:lnTo>
                <a:lnTo>
                  <a:pt x="161" y="13"/>
                </a:lnTo>
                <a:lnTo>
                  <a:pt x="193" y="17"/>
                </a:lnTo>
                <a:lnTo>
                  <a:pt x="225" y="23"/>
                </a:lnTo>
                <a:lnTo>
                  <a:pt x="255" y="29"/>
                </a:lnTo>
                <a:lnTo>
                  <a:pt x="286" y="36"/>
                </a:lnTo>
                <a:lnTo>
                  <a:pt x="316" y="44"/>
                </a:lnTo>
                <a:lnTo>
                  <a:pt x="346" y="53"/>
                </a:lnTo>
                <a:lnTo>
                  <a:pt x="376" y="62"/>
                </a:lnTo>
                <a:lnTo>
                  <a:pt x="406" y="72"/>
                </a:lnTo>
                <a:lnTo>
                  <a:pt x="435" y="83"/>
                </a:lnTo>
                <a:lnTo>
                  <a:pt x="463" y="94"/>
                </a:lnTo>
                <a:lnTo>
                  <a:pt x="492" y="106"/>
                </a:lnTo>
                <a:lnTo>
                  <a:pt x="520" y="119"/>
                </a:lnTo>
                <a:lnTo>
                  <a:pt x="548" y="132"/>
                </a:lnTo>
                <a:lnTo>
                  <a:pt x="576" y="146"/>
                </a:lnTo>
                <a:lnTo>
                  <a:pt x="602" y="161"/>
                </a:lnTo>
                <a:lnTo>
                  <a:pt x="629" y="176"/>
                </a:lnTo>
                <a:lnTo>
                  <a:pt x="655" y="191"/>
                </a:lnTo>
                <a:lnTo>
                  <a:pt x="680" y="208"/>
                </a:lnTo>
                <a:lnTo>
                  <a:pt x="707" y="225"/>
                </a:lnTo>
                <a:lnTo>
                  <a:pt x="731" y="243"/>
                </a:lnTo>
                <a:lnTo>
                  <a:pt x="756" y="261"/>
                </a:lnTo>
                <a:lnTo>
                  <a:pt x="780" y="280"/>
                </a:lnTo>
                <a:lnTo>
                  <a:pt x="803" y="299"/>
                </a:lnTo>
                <a:lnTo>
                  <a:pt x="826" y="319"/>
                </a:lnTo>
                <a:lnTo>
                  <a:pt x="848" y="339"/>
                </a:lnTo>
                <a:lnTo>
                  <a:pt x="871" y="360"/>
                </a:lnTo>
                <a:lnTo>
                  <a:pt x="893" y="381"/>
                </a:lnTo>
                <a:lnTo>
                  <a:pt x="914" y="404"/>
                </a:lnTo>
                <a:lnTo>
                  <a:pt x="934" y="426"/>
                </a:lnTo>
                <a:lnTo>
                  <a:pt x="954" y="449"/>
                </a:lnTo>
                <a:lnTo>
                  <a:pt x="974" y="472"/>
                </a:lnTo>
                <a:lnTo>
                  <a:pt x="993" y="496"/>
                </a:lnTo>
                <a:lnTo>
                  <a:pt x="1011" y="520"/>
                </a:lnTo>
                <a:lnTo>
                  <a:pt x="1030" y="545"/>
                </a:lnTo>
                <a:lnTo>
                  <a:pt x="1047" y="571"/>
                </a:lnTo>
                <a:lnTo>
                  <a:pt x="1063" y="596"/>
                </a:lnTo>
                <a:lnTo>
                  <a:pt x="1079" y="622"/>
                </a:lnTo>
                <a:lnTo>
                  <a:pt x="1095" y="648"/>
                </a:lnTo>
                <a:lnTo>
                  <a:pt x="1109" y="675"/>
                </a:lnTo>
                <a:lnTo>
                  <a:pt x="1124" y="702"/>
                </a:lnTo>
                <a:lnTo>
                  <a:pt x="1137" y="730"/>
                </a:lnTo>
                <a:lnTo>
                  <a:pt x="1150" y="758"/>
                </a:lnTo>
                <a:lnTo>
                  <a:pt x="1162" y="786"/>
                </a:lnTo>
                <a:lnTo>
                  <a:pt x="1174" y="815"/>
                </a:lnTo>
                <a:lnTo>
                  <a:pt x="1185" y="844"/>
                </a:lnTo>
                <a:lnTo>
                  <a:pt x="1196" y="873"/>
                </a:lnTo>
                <a:lnTo>
                  <a:pt x="1205" y="903"/>
                </a:lnTo>
                <a:lnTo>
                  <a:pt x="1214" y="933"/>
                </a:lnTo>
                <a:lnTo>
                  <a:pt x="1222" y="963"/>
                </a:lnTo>
                <a:lnTo>
                  <a:pt x="1229" y="994"/>
                </a:lnTo>
                <a:lnTo>
                  <a:pt x="1236" y="1024"/>
                </a:lnTo>
                <a:lnTo>
                  <a:pt x="1242" y="1056"/>
                </a:lnTo>
                <a:lnTo>
                  <a:pt x="1247" y="1088"/>
                </a:lnTo>
                <a:lnTo>
                  <a:pt x="1251" y="1119"/>
                </a:lnTo>
                <a:lnTo>
                  <a:pt x="1255" y="1151"/>
                </a:lnTo>
                <a:lnTo>
                  <a:pt x="1258" y="1183"/>
                </a:lnTo>
                <a:lnTo>
                  <a:pt x="1260" y="1216"/>
                </a:lnTo>
                <a:lnTo>
                  <a:pt x="1261" y="1248"/>
                </a:lnTo>
                <a:lnTo>
                  <a:pt x="1261" y="1281"/>
                </a:lnTo>
                <a:lnTo>
                  <a:pt x="1261" y="1321"/>
                </a:lnTo>
                <a:lnTo>
                  <a:pt x="1260" y="1342"/>
                </a:lnTo>
                <a:lnTo>
                  <a:pt x="1259" y="1363"/>
                </a:lnTo>
                <a:lnTo>
                  <a:pt x="1257" y="1383"/>
                </a:lnTo>
                <a:lnTo>
                  <a:pt x="1255" y="1403"/>
                </a:lnTo>
                <a:lnTo>
                  <a:pt x="1251" y="1443"/>
                </a:lnTo>
                <a:lnTo>
                  <a:pt x="1248" y="1463"/>
                </a:lnTo>
                <a:lnTo>
                  <a:pt x="1245" y="1483"/>
                </a:lnTo>
                <a:lnTo>
                  <a:pt x="1242" y="1502"/>
                </a:lnTo>
                <a:lnTo>
                  <a:pt x="1238" y="1523"/>
                </a:lnTo>
                <a:lnTo>
                  <a:pt x="1230" y="1562"/>
                </a:lnTo>
                <a:lnTo>
                  <a:pt x="1221" y="1600"/>
                </a:lnTo>
                <a:lnTo>
                  <a:pt x="1216" y="1619"/>
                </a:lnTo>
                <a:lnTo>
                  <a:pt x="1211" y="1638"/>
                </a:lnTo>
                <a:lnTo>
                  <a:pt x="1199" y="1675"/>
                </a:lnTo>
                <a:lnTo>
                  <a:pt x="1186" y="1713"/>
                </a:lnTo>
                <a:lnTo>
                  <a:pt x="1172" y="1749"/>
                </a:lnTo>
                <a:lnTo>
                  <a:pt x="1157" y="1785"/>
                </a:lnTo>
                <a:lnTo>
                  <a:pt x="1141" y="1820"/>
                </a:lnTo>
                <a:lnTo>
                  <a:pt x="1124" y="1856"/>
                </a:lnTo>
                <a:lnTo>
                  <a:pt x="1106" y="1890"/>
                </a:lnTo>
                <a:lnTo>
                  <a:pt x="709" y="1899"/>
                </a:lnTo>
                <a:lnTo>
                  <a:pt x="554" y="1574"/>
                </a:lnTo>
                <a:lnTo>
                  <a:pt x="562" y="1557"/>
                </a:lnTo>
                <a:lnTo>
                  <a:pt x="570" y="1541"/>
                </a:lnTo>
                <a:lnTo>
                  <a:pt x="577" y="1524"/>
                </a:lnTo>
                <a:lnTo>
                  <a:pt x="584" y="1505"/>
                </a:lnTo>
                <a:lnTo>
                  <a:pt x="590" y="1488"/>
                </a:lnTo>
                <a:lnTo>
                  <a:pt x="596" y="1470"/>
                </a:lnTo>
                <a:lnTo>
                  <a:pt x="601" y="1452"/>
                </a:lnTo>
                <a:lnTo>
                  <a:pt x="606" y="1434"/>
                </a:lnTo>
                <a:lnTo>
                  <a:pt x="610" y="1416"/>
                </a:lnTo>
                <a:lnTo>
                  <a:pt x="614" y="1397"/>
                </a:lnTo>
                <a:lnTo>
                  <a:pt x="617" y="1378"/>
                </a:lnTo>
                <a:lnTo>
                  <a:pt x="620" y="1358"/>
                </a:lnTo>
                <a:lnTo>
                  <a:pt x="622" y="1339"/>
                </a:lnTo>
                <a:lnTo>
                  <a:pt x="624" y="1320"/>
                </a:lnTo>
                <a:lnTo>
                  <a:pt x="624" y="1300"/>
                </a:lnTo>
                <a:lnTo>
                  <a:pt x="625" y="1281"/>
                </a:lnTo>
                <a:lnTo>
                  <a:pt x="624" y="1248"/>
                </a:lnTo>
                <a:lnTo>
                  <a:pt x="623" y="1232"/>
                </a:lnTo>
                <a:lnTo>
                  <a:pt x="622" y="1216"/>
                </a:lnTo>
                <a:lnTo>
                  <a:pt x="620" y="1200"/>
                </a:lnTo>
                <a:lnTo>
                  <a:pt x="618" y="1184"/>
                </a:lnTo>
                <a:lnTo>
                  <a:pt x="615" y="1169"/>
                </a:lnTo>
                <a:lnTo>
                  <a:pt x="612" y="1153"/>
                </a:lnTo>
                <a:lnTo>
                  <a:pt x="609" y="1138"/>
                </a:lnTo>
                <a:lnTo>
                  <a:pt x="605" y="1123"/>
                </a:lnTo>
                <a:lnTo>
                  <a:pt x="601" y="1108"/>
                </a:lnTo>
                <a:lnTo>
                  <a:pt x="597" y="1093"/>
                </a:lnTo>
                <a:lnTo>
                  <a:pt x="587" y="1064"/>
                </a:lnTo>
                <a:lnTo>
                  <a:pt x="576" y="1034"/>
                </a:lnTo>
                <a:lnTo>
                  <a:pt x="564" y="1006"/>
                </a:lnTo>
                <a:lnTo>
                  <a:pt x="557" y="993"/>
                </a:lnTo>
                <a:lnTo>
                  <a:pt x="550" y="979"/>
                </a:lnTo>
                <a:lnTo>
                  <a:pt x="534" y="953"/>
                </a:lnTo>
                <a:lnTo>
                  <a:pt x="518" y="927"/>
                </a:lnTo>
                <a:lnTo>
                  <a:pt x="510" y="915"/>
                </a:lnTo>
                <a:lnTo>
                  <a:pt x="501" y="902"/>
                </a:lnTo>
                <a:lnTo>
                  <a:pt x="483" y="877"/>
                </a:lnTo>
                <a:lnTo>
                  <a:pt x="473" y="866"/>
                </a:lnTo>
                <a:lnTo>
                  <a:pt x="463" y="854"/>
                </a:lnTo>
                <a:lnTo>
                  <a:pt x="453" y="843"/>
                </a:lnTo>
                <a:lnTo>
                  <a:pt x="443" y="832"/>
                </a:lnTo>
                <a:lnTo>
                  <a:pt x="432" y="822"/>
                </a:lnTo>
                <a:lnTo>
                  <a:pt x="421" y="811"/>
                </a:lnTo>
                <a:lnTo>
                  <a:pt x="410" y="801"/>
                </a:lnTo>
                <a:lnTo>
                  <a:pt x="399" y="791"/>
                </a:lnTo>
                <a:lnTo>
                  <a:pt x="375" y="772"/>
                </a:lnTo>
                <a:lnTo>
                  <a:pt x="363" y="763"/>
                </a:lnTo>
                <a:lnTo>
                  <a:pt x="350" y="754"/>
                </a:lnTo>
                <a:lnTo>
                  <a:pt x="338" y="746"/>
                </a:lnTo>
                <a:lnTo>
                  <a:pt x="325" y="737"/>
                </a:lnTo>
                <a:lnTo>
                  <a:pt x="312" y="729"/>
                </a:lnTo>
                <a:lnTo>
                  <a:pt x="299" y="722"/>
                </a:lnTo>
                <a:lnTo>
                  <a:pt x="273" y="706"/>
                </a:lnTo>
                <a:lnTo>
                  <a:pt x="245" y="693"/>
                </a:lnTo>
                <a:lnTo>
                  <a:pt x="231" y="687"/>
                </a:lnTo>
                <a:lnTo>
                  <a:pt x="216" y="681"/>
                </a:lnTo>
                <a:lnTo>
                  <a:pt x="202" y="676"/>
                </a:lnTo>
                <a:lnTo>
                  <a:pt x="187" y="671"/>
                </a:lnTo>
                <a:lnTo>
                  <a:pt x="158" y="662"/>
                </a:lnTo>
                <a:lnTo>
                  <a:pt x="143" y="657"/>
                </a:lnTo>
                <a:lnTo>
                  <a:pt x="128" y="654"/>
                </a:lnTo>
                <a:lnTo>
                  <a:pt x="97" y="647"/>
                </a:lnTo>
                <a:lnTo>
                  <a:pt x="82" y="645"/>
                </a:lnTo>
                <a:lnTo>
                  <a:pt x="66" y="642"/>
                </a:lnTo>
                <a:lnTo>
                  <a:pt x="49" y="641"/>
                </a:lnTo>
                <a:lnTo>
                  <a:pt x="34" y="639"/>
                </a:lnTo>
                <a:lnTo>
                  <a:pt x="18" y="638"/>
                </a:lnTo>
                <a:lnTo>
                  <a:pt x="2" y="637"/>
                </a:lnTo>
                <a:lnTo>
                  <a:pt x="199" y="348"/>
                </a:lnTo>
                <a:lnTo>
                  <a:pt x="0" y="0"/>
                </a:lnTo>
                <a:close/>
              </a:path>
            </a:pathLst>
          </a:custGeom>
          <a:solidFill>
            <a:srgbClr val="1EA5BE"/>
          </a:solidFill>
          <a:ln>
            <a:noFill/>
          </a:ln>
          <a:effectLst/>
        </p:spPr>
        <p:txBody>
          <a:bodyPr/>
          <a:lstStyle/>
          <a:p>
            <a:endParaRPr lang="en-US"/>
          </a:p>
        </p:txBody>
      </p:sp>
    </p:spTree>
    <p:extLst>
      <p:ext uri="{BB962C8B-B14F-4D97-AF65-F5344CB8AC3E}">
        <p14:creationId xmlns:p14="http://schemas.microsoft.com/office/powerpoint/2010/main" val="21408303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6115050" y="3035300"/>
            <a:ext cx="3028950" cy="1001713"/>
          </a:xfrm>
          <a:noFill/>
        </p:spPr>
        <p:txBody>
          <a:bodyPr>
            <a:normAutofit/>
          </a:bodyPr>
          <a:lstStyle/>
          <a:p>
            <a:pPr algn="ctr"/>
            <a:r>
              <a:rPr lang="en-US" sz="2000" b="1" dirty="0" smtClean="0">
                <a:solidFill>
                  <a:schemeClr val="tx1">
                    <a:lumMod val="65000"/>
                    <a:lumOff val="35000"/>
                  </a:schemeClr>
                </a:solidFill>
                <a:latin typeface="Helvetica Neue"/>
                <a:cs typeface="Helvetica Neue"/>
              </a:rPr>
              <a:t>Build</a:t>
            </a:r>
            <a:r>
              <a:rPr lang="en-US" sz="2000" dirty="0" smtClean="0">
                <a:solidFill>
                  <a:schemeClr val="tx1">
                    <a:lumMod val="65000"/>
                    <a:lumOff val="35000"/>
                  </a:schemeClr>
                </a:solidFill>
                <a:latin typeface="Helvetica Neue"/>
                <a:cs typeface="Helvetica Neue"/>
              </a:rPr>
              <a:t/>
            </a:r>
            <a:br>
              <a:rPr lang="en-US" sz="2000" dirty="0" smtClean="0">
                <a:solidFill>
                  <a:schemeClr val="tx1">
                    <a:lumMod val="65000"/>
                    <a:lumOff val="35000"/>
                  </a:schemeClr>
                </a:solidFill>
                <a:latin typeface="Helvetica Neue"/>
                <a:cs typeface="Helvetica Neue"/>
              </a:rPr>
            </a:br>
            <a:r>
              <a:rPr lang="en-US" sz="2000" dirty="0" smtClean="0">
                <a:solidFill>
                  <a:schemeClr val="tx1">
                    <a:lumMod val="65000"/>
                    <a:lumOff val="35000"/>
                  </a:schemeClr>
                </a:solidFill>
                <a:latin typeface="Helvetica Neue Light"/>
                <a:cs typeface="Helvetica Neue Light"/>
              </a:rPr>
              <a:t>turn ideas into action</a:t>
            </a:r>
            <a:endParaRPr lang="en-US" sz="2000" dirty="0">
              <a:solidFill>
                <a:schemeClr val="tx1">
                  <a:lumMod val="65000"/>
                  <a:lumOff val="35000"/>
                </a:schemeClr>
              </a:solidFill>
              <a:latin typeface="Helvetica Neue Light"/>
              <a:cs typeface="Helvetica Neue Light"/>
            </a:endParaRPr>
          </a:p>
        </p:txBody>
      </p:sp>
      <p:sp>
        <p:nvSpPr>
          <p:cNvPr id="5" name="Freeform 4"/>
          <p:cNvSpPr>
            <a:spLocks noChangeAspect="1"/>
          </p:cNvSpPr>
          <p:nvPr/>
        </p:nvSpPr>
        <p:spPr bwMode="auto">
          <a:xfrm>
            <a:off x="4548349" y="2416844"/>
            <a:ext cx="1563687" cy="2355393"/>
          </a:xfrm>
          <a:custGeom>
            <a:avLst/>
            <a:gdLst>
              <a:gd name="T0" fmla="*/ 66 w 1261"/>
              <a:gd name="T1" fmla="*/ 3 h 1899"/>
              <a:gd name="T2" fmla="*/ 161 w 1261"/>
              <a:gd name="T3" fmla="*/ 13 h 1899"/>
              <a:gd name="T4" fmla="*/ 255 w 1261"/>
              <a:gd name="T5" fmla="*/ 29 h 1899"/>
              <a:gd name="T6" fmla="*/ 346 w 1261"/>
              <a:gd name="T7" fmla="*/ 53 h 1899"/>
              <a:gd name="T8" fmla="*/ 435 w 1261"/>
              <a:gd name="T9" fmla="*/ 83 h 1899"/>
              <a:gd name="T10" fmla="*/ 520 w 1261"/>
              <a:gd name="T11" fmla="*/ 119 h 1899"/>
              <a:gd name="T12" fmla="*/ 602 w 1261"/>
              <a:gd name="T13" fmla="*/ 161 h 1899"/>
              <a:gd name="T14" fmla="*/ 680 w 1261"/>
              <a:gd name="T15" fmla="*/ 208 h 1899"/>
              <a:gd name="T16" fmla="*/ 756 w 1261"/>
              <a:gd name="T17" fmla="*/ 261 h 1899"/>
              <a:gd name="T18" fmla="*/ 826 w 1261"/>
              <a:gd name="T19" fmla="*/ 319 h 1899"/>
              <a:gd name="T20" fmla="*/ 893 w 1261"/>
              <a:gd name="T21" fmla="*/ 381 h 1899"/>
              <a:gd name="T22" fmla="*/ 954 w 1261"/>
              <a:gd name="T23" fmla="*/ 449 h 1899"/>
              <a:gd name="T24" fmla="*/ 1011 w 1261"/>
              <a:gd name="T25" fmla="*/ 520 h 1899"/>
              <a:gd name="T26" fmla="*/ 1063 w 1261"/>
              <a:gd name="T27" fmla="*/ 596 h 1899"/>
              <a:gd name="T28" fmla="*/ 1109 w 1261"/>
              <a:gd name="T29" fmla="*/ 675 h 1899"/>
              <a:gd name="T30" fmla="*/ 1150 w 1261"/>
              <a:gd name="T31" fmla="*/ 758 h 1899"/>
              <a:gd name="T32" fmla="*/ 1185 w 1261"/>
              <a:gd name="T33" fmla="*/ 844 h 1899"/>
              <a:gd name="T34" fmla="*/ 1214 w 1261"/>
              <a:gd name="T35" fmla="*/ 933 h 1899"/>
              <a:gd name="T36" fmla="*/ 1236 w 1261"/>
              <a:gd name="T37" fmla="*/ 1024 h 1899"/>
              <a:gd name="T38" fmla="*/ 1251 w 1261"/>
              <a:gd name="T39" fmla="*/ 1119 h 1899"/>
              <a:gd name="T40" fmla="*/ 1260 w 1261"/>
              <a:gd name="T41" fmla="*/ 1216 h 1899"/>
              <a:gd name="T42" fmla="*/ 1261 w 1261"/>
              <a:gd name="T43" fmla="*/ 1321 h 1899"/>
              <a:gd name="T44" fmla="*/ 1257 w 1261"/>
              <a:gd name="T45" fmla="*/ 1383 h 1899"/>
              <a:gd name="T46" fmla="*/ 1248 w 1261"/>
              <a:gd name="T47" fmla="*/ 1463 h 1899"/>
              <a:gd name="T48" fmla="*/ 1238 w 1261"/>
              <a:gd name="T49" fmla="*/ 1523 h 1899"/>
              <a:gd name="T50" fmla="*/ 1216 w 1261"/>
              <a:gd name="T51" fmla="*/ 1619 h 1899"/>
              <a:gd name="T52" fmla="*/ 1186 w 1261"/>
              <a:gd name="T53" fmla="*/ 1713 h 1899"/>
              <a:gd name="T54" fmla="*/ 1141 w 1261"/>
              <a:gd name="T55" fmla="*/ 1820 h 1899"/>
              <a:gd name="T56" fmla="*/ 709 w 1261"/>
              <a:gd name="T57" fmla="*/ 1899 h 1899"/>
              <a:gd name="T58" fmla="*/ 570 w 1261"/>
              <a:gd name="T59" fmla="*/ 1541 h 1899"/>
              <a:gd name="T60" fmla="*/ 590 w 1261"/>
              <a:gd name="T61" fmla="*/ 1488 h 1899"/>
              <a:gd name="T62" fmla="*/ 606 w 1261"/>
              <a:gd name="T63" fmla="*/ 1434 h 1899"/>
              <a:gd name="T64" fmla="*/ 617 w 1261"/>
              <a:gd name="T65" fmla="*/ 1378 h 1899"/>
              <a:gd name="T66" fmla="*/ 624 w 1261"/>
              <a:gd name="T67" fmla="*/ 1320 h 1899"/>
              <a:gd name="T68" fmla="*/ 624 w 1261"/>
              <a:gd name="T69" fmla="*/ 1248 h 1899"/>
              <a:gd name="T70" fmla="*/ 620 w 1261"/>
              <a:gd name="T71" fmla="*/ 1200 h 1899"/>
              <a:gd name="T72" fmla="*/ 612 w 1261"/>
              <a:gd name="T73" fmla="*/ 1153 h 1899"/>
              <a:gd name="T74" fmla="*/ 601 w 1261"/>
              <a:gd name="T75" fmla="*/ 1108 h 1899"/>
              <a:gd name="T76" fmla="*/ 576 w 1261"/>
              <a:gd name="T77" fmla="*/ 1034 h 1899"/>
              <a:gd name="T78" fmla="*/ 550 w 1261"/>
              <a:gd name="T79" fmla="*/ 979 h 1899"/>
              <a:gd name="T80" fmla="*/ 510 w 1261"/>
              <a:gd name="T81" fmla="*/ 915 h 1899"/>
              <a:gd name="T82" fmla="*/ 473 w 1261"/>
              <a:gd name="T83" fmla="*/ 866 h 1899"/>
              <a:gd name="T84" fmla="*/ 443 w 1261"/>
              <a:gd name="T85" fmla="*/ 832 h 1899"/>
              <a:gd name="T86" fmla="*/ 410 w 1261"/>
              <a:gd name="T87" fmla="*/ 801 h 1899"/>
              <a:gd name="T88" fmla="*/ 363 w 1261"/>
              <a:gd name="T89" fmla="*/ 763 h 1899"/>
              <a:gd name="T90" fmla="*/ 325 w 1261"/>
              <a:gd name="T91" fmla="*/ 737 h 1899"/>
              <a:gd name="T92" fmla="*/ 273 w 1261"/>
              <a:gd name="T93" fmla="*/ 706 h 1899"/>
              <a:gd name="T94" fmla="*/ 216 w 1261"/>
              <a:gd name="T95" fmla="*/ 681 h 1899"/>
              <a:gd name="T96" fmla="*/ 158 w 1261"/>
              <a:gd name="T97" fmla="*/ 662 h 1899"/>
              <a:gd name="T98" fmla="*/ 97 w 1261"/>
              <a:gd name="T99" fmla="*/ 647 h 1899"/>
              <a:gd name="T100" fmla="*/ 49 w 1261"/>
              <a:gd name="T101" fmla="*/ 641 h 1899"/>
              <a:gd name="T102" fmla="*/ 2 w 1261"/>
              <a:gd name="T103" fmla="*/ 637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61" h="1899">
                <a:moveTo>
                  <a:pt x="0" y="0"/>
                </a:moveTo>
                <a:lnTo>
                  <a:pt x="33" y="1"/>
                </a:lnTo>
                <a:lnTo>
                  <a:pt x="66" y="3"/>
                </a:lnTo>
                <a:lnTo>
                  <a:pt x="98" y="5"/>
                </a:lnTo>
                <a:lnTo>
                  <a:pt x="130" y="8"/>
                </a:lnTo>
                <a:lnTo>
                  <a:pt x="161" y="13"/>
                </a:lnTo>
                <a:lnTo>
                  <a:pt x="193" y="17"/>
                </a:lnTo>
                <a:lnTo>
                  <a:pt x="225" y="23"/>
                </a:lnTo>
                <a:lnTo>
                  <a:pt x="255" y="29"/>
                </a:lnTo>
                <a:lnTo>
                  <a:pt x="286" y="36"/>
                </a:lnTo>
                <a:lnTo>
                  <a:pt x="316" y="44"/>
                </a:lnTo>
                <a:lnTo>
                  <a:pt x="346" y="53"/>
                </a:lnTo>
                <a:lnTo>
                  <a:pt x="376" y="62"/>
                </a:lnTo>
                <a:lnTo>
                  <a:pt x="406" y="72"/>
                </a:lnTo>
                <a:lnTo>
                  <a:pt x="435" y="83"/>
                </a:lnTo>
                <a:lnTo>
                  <a:pt x="463" y="94"/>
                </a:lnTo>
                <a:lnTo>
                  <a:pt x="492" y="106"/>
                </a:lnTo>
                <a:lnTo>
                  <a:pt x="520" y="119"/>
                </a:lnTo>
                <a:lnTo>
                  <a:pt x="548" y="132"/>
                </a:lnTo>
                <a:lnTo>
                  <a:pt x="576" y="146"/>
                </a:lnTo>
                <a:lnTo>
                  <a:pt x="602" y="161"/>
                </a:lnTo>
                <a:lnTo>
                  <a:pt x="629" y="176"/>
                </a:lnTo>
                <a:lnTo>
                  <a:pt x="655" y="191"/>
                </a:lnTo>
                <a:lnTo>
                  <a:pt x="680" y="208"/>
                </a:lnTo>
                <a:lnTo>
                  <a:pt x="707" y="225"/>
                </a:lnTo>
                <a:lnTo>
                  <a:pt x="731" y="243"/>
                </a:lnTo>
                <a:lnTo>
                  <a:pt x="756" y="261"/>
                </a:lnTo>
                <a:lnTo>
                  <a:pt x="780" y="280"/>
                </a:lnTo>
                <a:lnTo>
                  <a:pt x="803" y="299"/>
                </a:lnTo>
                <a:lnTo>
                  <a:pt x="826" y="319"/>
                </a:lnTo>
                <a:lnTo>
                  <a:pt x="848" y="339"/>
                </a:lnTo>
                <a:lnTo>
                  <a:pt x="871" y="360"/>
                </a:lnTo>
                <a:lnTo>
                  <a:pt x="893" y="381"/>
                </a:lnTo>
                <a:lnTo>
                  <a:pt x="914" y="404"/>
                </a:lnTo>
                <a:lnTo>
                  <a:pt x="934" y="426"/>
                </a:lnTo>
                <a:lnTo>
                  <a:pt x="954" y="449"/>
                </a:lnTo>
                <a:lnTo>
                  <a:pt x="974" y="472"/>
                </a:lnTo>
                <a:lnTo>
                  <a:pt x="993" y="496"/>
                </a:lnTo>
                <a:lnTo>
                  <a:pt x="1011" y="520"/>
                </a:lnTo>
                <a:lnTo>
                  <a:pt x="1030" y="545"/>
                </a:lnTo>
                <a:lnTo>
                  <a:pt x="1047" y="571"/>
                </a:lnTo>
                <a:lnTo>
                  <a:pt x="1063" y="596"/>
                </a:lnTo>
                <a:lnTo>
                  <a:pt x="1079" y="622"/>
                </a:lnTo>
                <a:lnTo>
                  <a:pt x="1095" y="648"/>
                </a:lnTo>
                <a:lnTo>
                  <a:pt x="1109" y="675"/>
                </a:lnTo>
                <a:lnTo>
                  <a:pt x="1124" y="702"/>
                </a:lnTo>
                <a:lnTo>
                  <a:pt x="1137" y="730"/>
                </a:lnTo>
                <a:lnTo>
                  <a:pt x="1150" y="758"/>
                </a:lnTo>
                <a:lnTo>
                  <a:pt x="1162" y="786"/>
                </a:lnTo>
                <a:lnTo>
                  <a:pt x="1174" y="815"/>
                </a:lnTo>
                <a:lnTo>
                  <a:pt x="1185" y="844"/>
                </a:lnTo>
                <a:lnTo>
                  <a:pt x="1196" y="873"/>
                </a:lnTo>
                <a:lnTo>
                  <a:pt x="1205" y="903"/>
                </a:lnTo>
                <a:lnTo>
                  <a:pt x="1214" y="933"/>
                </a:lnTo>
                <a:lnTo>
                  <a:pt x="1222" y="963"/>
                </a:lnTo>
                <a:lnTo>
                  <a:pt x="1229" y="994"/>
                </a:lnTo>
                <a:lnTo>
                  <a:pt x="1236" y="1024"/>
                </a:lnTo>
                <a:lnTo>
                  <a:pt x="1242" y="1056"/>
                </a:lnTo>
                <a:lnTo>
                  <a:pt x="1247" y="1088"/>
                </a:lnTo>
                <a:lnTo>
                  <a:pt x="1251" y="1119"/>
                </a:lnTo>
                <a:lnTo>
                  <a:pt x="1255" y="1151"/>
                </a:lnTo>
                <a:lnTo>
                  <a:pt x="1258" y="1183"/>
                </a:lnTo>
                <a:lnTo>
                  <a:pt x="1260" y="1216"/>
                </a:lnTo>
                <a:lnTo>
                  <a:pt x="1261" y="1248"/>
                </a:lnTo>
                <a:lnTo>
                  <a:pt x="1261" y="1281"/>
                </a:lnTo>
                <a:lnTo>
                  <a:pt x="1261" y="1321"/>
                </a:lnTo>
                <a:lnTo>
                  <a:pt x="1260" y="1342"/>
                </a:lnTo>
                <a:lnTo>
                  <a:pt x="1259" y="1363"/>
                </a:lnTo>
                <a:lnTo>
                  <a:pt x="1257" y="1383"/>
                </a:lnTo>
                <a:lnTo>
                  <a:pt x="1255" y="1403"/>
                </a:lnTo>
                <a:lnTo>
                  <a:pt x="1251" y="1443"/>
                </a:lnTo>
                <a:lnTo>
                  <a:pt x="1248" y="1463"/>
                </a:lnTo>
                <a:lnTo>
                  <a:pt x="1245" y="1483"/>
                </a:lnTo>
                <a:lnTo>
                  <a:pt x="1242" y="1502"/>
                </a:lnTo>
                <a:lnTo>
                  <a:pt x="1238" y="1523"/>
                </a:lnTo>
                <a:lnTo>
                  <a:pt x="1230" y="1562"/>
                </a:lnTo>
                <a:lnTo>
                  <a:pt x="1221" y="1600"/>
                </a:lnTo>
                <a:lnTo>
                  <a:pt x="1216" y="1619"/>
                </a:lnTo>
                <a:lnTo>
                  <a:pt x="1211" y="1638"/>
                </a:lnTo>
                <a:lnTo>
                  <a:pt x="1199" y="1675"/>
                </a:lnTo>
                <a:lnTo>
                  <a:pt x="1186" y="1713"/>
                </a:lnTo>
                <a:lnTo>
                  <a:pt x="1172" y="1749"/>
                </a:lnTo>
                <a:lnTo>
                  <a:pt x="1157" y="1785"/>
                </a:lnTo>
                <a:lnTo>
                  <a:pt x="1141" y="1820"/>
                </a:lnTo>
                <a:lnTo>
                  <a:pt x="1124" y="1856"/>
                </a:lnTo>
                <a:lnTo>
                  <a:pt x="1106" y="1890"/>
                </a:lnTo>
                <a:lnTo>
                  <a:pt x="709" y="1899"/>
                </a:lnTo>
                <a:lnTo>
                  <a:pt x="554" y="1574"/>
                </a:lnTo>
                <a:lnTo>
                  <a:pt x="562" y="1557"/>
                </a:lnTo>
                <a:lnTo>
                  <a:pt x="570" y="1541"/>
                </a:lnTo>
                <a:lnTo>
                  <a:pt x="577" y="1524"/>
                </a:lnTo>
                <a:lnTo>
                  <a:pt x="584" y="1505"/>
                </a:lnTo>
                <a:lnTo>
                  <a:pt x="590" y="1488"/>
                </a:lnTo>
                <a:lnTo>
                  <a:pt x="596" y="1470"/>
                </a:lnTo>
                <a:lnTo>
                  <a:pt x="601" y="1452"/>
                </a:lnTo>
                <a:lnTo>
                  <a:pt x="606" y="1434"/>
                </a:lnTo>
                <a:lnTo>
                  <a:pt x="610" y="1416"/>
                </a:lnTo>
                <a:lnTo>
                  <a:pt x="614" y="1397"/>
                </a:lnTo>
                <a:lnTo>
                  <a:pt x="617" y="1378"/>
                </a:lnTo>
                <a:lnTo>
                  <a:pt x="620" y="1358"/>
                </a:lnTo>
                <a:lnTo>
                  <a:pt x="622" y="1339"/>
                </a:lnTo>
                <a:lnTo>
                  <a:pt x="624" y="1320"/>
                </a:lnTo>
                <a:lnTo>
                  <a:pt x="624" y="1300"/>
                </a:lnTo>
                <a:lnTo>
                  <a:pt x="625" y="1281"/>
                </a:lnTo>
                <a:lnTo>
                  <a:pt x="624" y="1248"/>
                </a:lnTo>
                <a:lnTo>
                  <a:pt x="623" y="1232"/>
                </a:lnTo>
                <a:lnTo>
                  <a:pt x="622" y="1216"/>
                </a:lnTo>
                <a:lnTo>
                  <a:pt x="620" y="1200"/>
                </a:lnTo>
                <a:lnTo>
                  <a:pt x="618" y="1184"/>
                </a:lnTo>
                <a:lnTo>
                  <a:pt x="615" y="1169"/>
                </a:lnTo>
                <a:lnTo>
                  <a:pt x="612" y="1153"/>
                </a:lnTo>
                <a:lnTo>
                  <a:pt x="609" y="1138"/>
                </a:lnTo>
                <a:lnTo>
                  <a:pt x="605" y="1123"/>
                </a:lnTo>
                <a:lnTo>
                  <a:pt x="601" y="1108"/>
                </a:lnTo>
                <a:lnTo>
                  <a:pt x="597" y="1093"/>
                </a:lnTo>
                <a:lnTo>
                  <a:pt x="587" y="1064"/>
                </a:lnTo>
                <a:lnTo>
                  <a:pt x="576" y="1034"/>
                </a:lnTo>
                <a:lnTo>
                  <a:pt x="564" y="1006"/>
                </a:lnTo>
                <a:lnTo>
                  <a:pt x="557" y="993"/>
                </a:lnTo>
                <a:lnTo>
                  <a:pt x="550" y="979"/>
                </a:lnTo>
                <a:lnTo>
                  <a:pt x="534" y="953"/>
                </a:lnTo>
                <a:lnTo>
                  <a:pt x="518" y="927"/>
                </a:lnTo>
                <a:lnTo>
                  <a:pt x="510" y="915"/>
                </a:lnTo>
                <a:lnTo>
                  <a:pt x="501" y="902"/>
                </a:lnTo>
                <a:lnTo>
                  <a:pt x="483" y="877"/>
                </a:lnTo>
                <a:lnTo>
                  <a:pt x="473" y="866"/>
                </a:lnTo>
                <a:lnTo>
                  <a:pt x="463" y="854"/>
                </a:lnTo>
                <a:lnTo>
                  <a:pt x="453" y="843"/>
                </a:lnTo>
                <a:lnTo>
                  <a:pt x="443" y="832"/>
                </a:lnTo>
                <a:lnTo>
                  <a:pt x="432" y="822"/>
                </a:lnTo>
                <a:lnTo>
                  <a:pt x="421" y="811"/>
                </a:lnTo>
                <a:lnTo>
                  <a:pt x="410" y="801"/>
                </a:lnTo>
                <a:lnTo>
                  <a:pt x="399" y="791"/>
                </a:lnTo>
                <a:lnTo>
                  <a:pt x="375" y="772"/>
                </a:lnTo>
                <a:lnTo>
                  <a:pt x="363" y="763"/>
                </a:lnTo>
                <a:lnTo>
                  <a:pt x="350" y="754"/>
                </a:lnTo>
                <a:lnTo>
                  <a:pt x="338" y="746"/>
                </a:lnTo>
                <a:lnTo>
                  <a:pt x="325" y="737"/>
                </a:lnTo>
                <a:lnTo>
                  <a:pt x="312" y="729"/>
                </a:lnTo>
                <a:lnTo>
                  <a:pt x="299" y="722"/>
                </a:lnTo>
                <a:lnTo>
                  <a:pt x="273" y="706"/>
                </a:lnTo>
                <a:lnTo>
                  <a:pt x="245" y="693"/>
                </a:lnTo>
                <a:lnTo>
                  <a:pt x="231" y="687"/>
                </a:lnTo>
                <a:lnTo>
                  <a:pt x="216" y="681"/>
                </a:lnTo>
                <a:lnTo>
                  <a:pt x="202" y="676"/>
                </a:lnTo>
                <a:lnTo>
                  <a:pt x="187" y="671"/>
                </a:lnTo>
                <a:lnTo>
                  <a:pt x="158" y="662"/>
                </a:lnTo>
                <a:lnTo>
                  <a:pt x="143" y="657"/>
                </a:lnTo>
                <a:lnTo>
                  <a:pt x="128" y="654"/>
                </a:lnTo>
                <a:lnTo>
                  <a:pt x="97" y="647"/>
                </a:lnTo>
                <a:lnTo>
                  <a:pt x="82" y="645"/>
                </a:lnTo>
                <a:lnTo>
                  <a:pt x="66" y="642"/>
                </a:lnTo>
                <a:lnTo>
                  <a:pt x="49" y="641"/>
                </a:lnTo>
                <a:lnTo>
                  <a:pt x="34" y="639"/>
                </a:lnTo>
                <a:lnTo>
                  <a:pt x="18" y="638"/>
                </a:lnTo>
                <a:lnTo>
                  <a:pt x="2" y="637"/>
                </a:lnTo>
                <a:lnTo>
                  <a:pt x="199" y="348"/>
                </a:lnTo>
                <a:lnTo>
                  <a:pt x="0" y="0"/>
                </a:lnTo>
                <a:close/>
              </a:path>
            </a:pathLst>
          </a:custGeom>
          <a:solidFill>
            <a:srgbClr val="1EA5BE"/>
          </a:solidFill>
          <a:ln>
            <a:noFill/>
          </a:ln>
          <a:effectLst/>
        </p:spPr>
        <p:txBody>
          <a:bodyPr/>
          <a:lstStyle/>
          <a:p>
            <a:endParaRPr lang="en-US"/>
          </a:p>
        </p:txBody>
      </p:sp>
    </p:spTree>
    <p:extLst>
      <p:ext uri="{BB962C8B-B14F-4D97-AF65-F5344CB8AC3E}">
        <p14:creationId xmlns:p14="http://schemas.microsoft.com/office/powerpoint/2010/main" val="1994788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p:cNvSpPr/>
          <p:nvPr/>
        </p:nvSpPr>
        <p:spPr>
          <a:xfrm>
            <a:off x="330200" y="279459"/>
            <a:ext cx="8343899" cy="11175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3200" dirty="0" smtClean="0">
                <a:solidFill>
                  <a:schemeClr val="tx1">
                    <a:lumMod val="50000"/>
                    <a:lumOff val="50000"/>
                  </a:schemeClr>
                </a:solidFill>
                <a:latin typeface="Helvetica Neue Light"/>
                <a:cs typeface="Helvetica Neue Light"/>
              </a:rPr>
              <a:t>EXPLORE THEN REFINE</a:t>
            </a:r>
            <a:endParaRPr lang="en-US" sz="3000" dirty="0">
              <a:solidFill>
                <a:schemeClr val="tx1">
                  <a:lumMod val="50000"/>
                  <a:lumOff val="50000"/>
                </a:schemeClr>
              </a:solidFill>
              <a:latin typeface="Helvetica Neue Light"/>
              <a:cs typeface="Helvetica Neue Light"/>
            </a:endParaRPr>
          </a:p>
        </p:txBody>
      </p:sp>
      <p:sp>
        <p:nvSpPr>
          <p:cNvPr id="8" name="Oval 7"/>
          <p:cNvSpPr/>
          <p:nvPr/>
        </p:nvSpPr>
        <p:spPr>
          <a:xfrm>
            <a:off x="3860800" y="1573410"/>
            <a:ext cx="5658310" cy="4547990"/>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400" dirty="0">
                <a:latin typeface="Helvetica Neue Light"/>
                <a:cs typeface="Helvetica Neue Light"/>
              </a:rPr>
              <a:t>People don’t want a quarter-inch drill, they want a quarter-inch hole</a:t>
            </a:r>
            <a:r>
              <a:rPr lang="en-US" sz="3400" dirty="0" smtClean="0">
                <a:latin typeface="Helvetica Neue Light"/>
                <a:cs typeface="Helvetica Neue Light"/>
              </a:rPr>
              <a:t>.</a:t>
            </a:r>
          </a:p>
          <a:p>
            <a:endParaRPr lang="en-US" sz="3400" dirty="0">
              <a:latin typeface="Helvetica Neue Light"/>
              <a:cs typeface="Helvetica Neue Light"/>
            </a:endParaRPr>
          </a:p>
          <a:p>
            <a:endParaRPr lang="en-US" sz="1400" dirty="0">
              <a:latin typeface="Helvetica Neue Light"/>
              <a:cs typeface="Helvetica Neue Light"/>
            </a:endParaRPr>
          </a:p>
          <a:p>
            <a:pPr algn="r"/>
            <a:r>
              <a:rPr lang="en-US" sz="1400" dirty="0">
                <a:latin typeface="Helvetica Neue Light"/>
                <a:cs typeface="Helvetica Neue Light"/>
              </a:rPr>
              <a:t>Theodore </a:t>
            </a:r>
            <a:r>
              <a:rPr lang="en-US" sz="1400" dirty="0" smtClean="0">
                <a:latin typeface="Helvetica Neue Light"/>
                <a:cs typeface="Helvetica Neue Light"/>
              </a:rPr>
              <a:t>Levitt</a:t>
            </a:r>
            <a:endParaRPr lang="en-US" sz="1400" dirty="0">
              <a:latin typeface="Helvetica Neue Light"/>
              <a:cs typeface="Helvetica Neue Light"/>
            </a:endParaRPr>
          </a:p>
        </p:txBody>
      </p:sp>
      <p:pic>
        <p:nvPicPr>
          <p:cNvPr id="7" name="Picture 6" descr="Screen Shot 2015-01-27 at 10.42.49 A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250578"/>
            <a:ext cx="9165514" cy="5358040"/>
          </a:xfrm>
          <a:prstGeom prst="rect">
            <a:avLst/>
          </a:prstGeom>
        </p:spPr>
      </p:pic>
    </p:spTree>
    <p:extLst>
      <p:ext uri="{BB962C8B-B14F-4D97-AF65-F5344CB8AC3E}">
        <p14:creationId xmlns:p14="http://schemas.microsoft.com/office/powerpoint/2010/main" val="433178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amkatiebrennan.files.wordpress.com/2010/10/ideobrainstorming.jpg">
            <a:hlinkClick r:id="rId3"/>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615045" y="0"/>
            <a:ext cx="3913909" cy="686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779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6700" y="1214652"/>
            <a:ext cx="6400800" cy="5402048"/>
          </a:xfrm>
          <a:prstGeom prst="rect">
            <a:avLst/>
          </a:prstGeom>
        </p:spPr>
      </p:pic>
      <p:sp>
        <p:nvSpPr>
          <p:cNvPr id="3" name="CustomShape 3"/>
          <p:cNvSpPr/>
          <p:nvPr/>
        </p:nvSpPr>
        <p:spPr>
          <a:xfrm>
            <a:off x="515938" y="512763"/>
            <a:ext cx="7804150" cy="50668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20000"/>
              </a:lnSpc>
            </a:pPr>
            <a:r>
              <a:rPr lang="en-US" sz="3200" strike="noStrike" dirty="0" smtClean="0">
                <a:solidFill>
                  <a:srgbClr val="007398"/>
                </a:solidFill>
                <a:latin typeface="Helvetica Neue Light"/>
                <a:ea typeface="ＭＳ Ｐゴシック"/>
                <a:cs typeface="Helvetica Neue Light"/>
              </a:rPr>
              <a:t>VALUE PROPOSITION AD LIP</a:t>
            </a:r>
            <a:endParaRPr lang="en-US" sz="3200" dirty="0">
              <a:solidFill>
                <a:srgbClr val="007398"/>
              </a:solidFill>
              <a:latin typeface="Helvetica Neue Light"/>
              <a:cs typeface="Helvetica Neue Light"/>
            </a:endParaRPr>
          </a:p>
        </p:txBody>
      </p:sp>
      <p:pic>
        <p:nvPicPr>
          <p:cNvPr id="7" name="Picture 6"/>
          <p:cNvPicPr>
            <a:picLocks noChangeAspect="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332788" y="500063"/>
            <a:ext cx="484168" cy="519380"/>
          </a:xfrm>
          <a:prstGeom prst="rect">
            <a:avLst/>
          </a:prstGeom>
        </p:spPr>
      </p:pic>
    </p:spTree>
    <p:extLst>
      <p:ext uri="{BB962C8B-B14F-4D97-AF65-F5344CB8AC3E}">
        <p14:creationId xmlns:p14="http://schemas.microsoft.com/office/powerpoint/2010/main" val="14828309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6412" y="1594573"/>
            <a:ext cx="8216900" cy="3218728"/>
          </a:xfrm>
          <a:prstGeom prst="rect">
            <a:avLst/>
          </a:prstGeom>
        </p:spPr>
      </p:pic>
      <p:sp>
        <p:nvSpPr>
          <p:cNvPr id="8" name="Rectangle 7"/>
          <p:cNvSpPr/>
          <p:nvPr/>
        </p:nvSpPr>
        <p:spPr>
          <a:xfrm>
            <a:off x="506412" y="4919007"/>
            <a:ext cx="3082925" cy="646331"/>
          </a:xfrm>
          <a:prstGeom prst="rect">
            <a:avLst/>
          </a:prstGeom>
        </p:spPr>
        <p:txBody>
          <a:bodyPr wrap="square">
            <a:spAutoFit/>
          </a:bodyPr>
          <a:lstStyle/>
          <a:p>
            <a:pPr algn="ctr"/>
            <a:r>
              <a:rPr lang="en-US" b="1" dirty="0" smtClean="0">
                <a:latin typeface="Helvetica Neue Light"/>
                <a:cs typeface="Helvetica Neue Light"/>
              </a:rPr>
              <a:t>MINIMUM VIABLE PRODUCT</a:t>
            </a:r>
            <a:endParaRPr lang="en-US" b="1" dirty="0">
              <a:latin typeface="Helvetica Neue Light"/>
              <a:cs typeface="Helvetica Neue Light"/>
            </a:endParaRPr>
          </a:p>
        </p:txBody>
      </p:sp>
      <p:sp>
        <p:nvSpPr>
          <p:cNvPr id="9" name="Rectangle 8"/>
          <p:cNvSpPr/>
          <p:nvPr/>
        </p:nvSpPr>
        <p:spPr>
          <a:xfrm>
            <a:off x="5446712" y="4931012"/>
            <a:ext cx="3082925" cy="369332"/>
          </a:xfrm>
          <a:prstGeom prst="rect">
            <a:avLst/>
          </a:prstGeom>
        </p:spPr>
        <p:txBody>
          <a:bodyPr wrap="square">
            <a:spAutoFit/>
          </a:bodyPr>
          <a:lstStyle/>
          <a:p>
            <a:pPr algn="ctr"/>
            <a:r>
              <a:rPr lang="en-US" b="1" dirty="0" smtClean="0">
                <a:latin typeface="Helvetica Neue Light"/>
                <a:cs typeface="Helvetica Neue Light"/>
              </a:rPr>
              <a:t>PRODUCT VISION</a:t>
            </a:r>
            <a:endParaRPr lang="en-US" b="1" dirty="0">
              <a:latin typeface="Helvetica Neue Light"/>
              <a:cs typeface="Helvetica Neue Light"/>
            </a:endParaRPr>
          </a:p>
        </p:txBody>
      </p:sp>
      <p:sp>
        <p:nvSpPr>
          <p:cNvPr id="10" name="Rectangle 9"/>
          <p:cNvSpPr/>
          <p:nvPr/>
        </p:nvSpPr>
        <p:spPr>
          <a:xfrm>
            <a:off x="7253739" y="6581001"/>
            <a:ext cx="1890261" cy="276999"/>
          </a:xfrm>
          <a:prstGeom prst="rect">
            <a:avLst/>
          </a:prstGeom>
        </p:spPr>
        <p:txBody>
          <a:bodyPr wrap="none">
            <a:spAutoFit/>
          </a:bodyPr>
          <a:lstStyle/>
          <a:p>
            <a:r>
              <a:rPr lang="en-US" sz="1200" dirty="0" smtClean="0">
                <a:latin typeface="Helvetica Neue Light"/>
                <a:cs typeface="Helvetica Neue Light"/>
              </a:rPr>
              <a:t>Source: </a:t>
            </a:r>
            <a:r>
              <a:rPr lang="en-US" sz="1200" dirty="0" err="1" smtClean="0">
                <a:latin typeface="Helvetica Neue Light"/>
                <a:cs typeface="Helvetica Neue Light"/>
              </a:rPr>
              <a:t>brandwatch.com</a:t>
            </a:r>
            <a:endParaRPr lang="en-US" sz="1200" dirty="0">
              <a:latin typeface="Helvetica Neue Light"/>
              <a:cs typeface="Helvetica Neue Light"/>
            </a:endParaRPr>
          </a:p>
        </p:txBody>
      </p:sp>
      <p:sp>
        <p:nvSpPr>
          <p:cNvPr id="12" name="CustomShape 3"/>
          <p:cNvSpPr/>
          <p:nvPr/>
        </p:nvSpPr>
        <p:spPr>
          <a:xfrm>
            <a:off x="536575" y="343018"/>
            <a:ext cx="7873999" cy="11175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3200" dirty="0" smtClean="0">
                <a:solidFill>
                  <a:schemeClr val="tx1">
                    <a:lumMod val="50000"/>
                    <a:lumOff val="50000"/>
                  </a:schemeClr>
                </a:solidFill>
                <a:latin typeface="Helvetica Neue Light"/>
                <a:cs typeface="Helvetica Neue Light"/>
              </a:rPr>
              <a:t>HOW CAN YOU PROTOTYPE YOUR IDEA?</a:t>
            </a:r>
            <a:endParaRPr lang="en-US" sz="3000" dirty="0">
              <a:solidFill>
                <a:schemeClr val="tx1">
                  <a:lumMod val="50000"/>
                  <a:lumOff val="50000"/>
                </a:schemeClr>
              </a:solidFill>
              <a:latin typeface="Helvetica Neue Light"/>
              <a:cs typeface="Helvetica Neue Light"/>
            </a:endParaRPr>
          </a:p>
        </p:txBody>
      </p:sp>
    </p:spTree>
    <p:extLst>
      <p:ext uri="{BB962C8B-B14F-4D97-AF65-F5344CB8AC3E}">
        <p14:creationId xmlns:p14="http://schemas.microsoft.com/office/powerpoint/2010/main" val="902056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121" y="578716"/>
            <a:ext cx="8285017" cy="6279284"/>
          </a:xfrm>
        </p:spPr>
        <p:txBody>
          <a:bodyPr>
            <a:normAutofit/>
          </a:bodyPr>
          <a:lstStyle/>
          <a:p>
            <a:pPr indent="0">
              <a:buNone/>
            </a:pPr>
            <a:r>
              <a:rPr lang="en-US" sz="4000" b="0" dirty="0" smtClean="0">
                <a:solidFill>
                  <a:schemeClr val="tx1">
                    <a:lumMod val="50000"/>
                    <a:lumOff val="50000"/>
                  </a:schemeClr>
                </a:solidFill>
                <a:latin typeface="Helvetica Neue" charset="0"/>
                <a:ea typeface="Helvetica Neue" charset="0"/>
                <a:cs typeface="Helvetica Neue" charset="0"/>
              </a:rPr>
              <a:t>1. What should it look like when it’s done?</a:t>
            </a:r>
          </a:p>
          <a:p>
            <a:pPr indent="0">
              <a:buNone/>
            </a:pPr>
            <a:endParaRPr lang="en-US" sz="4000" b="0" dirty="0" smtClean="0">
              <a:solidFill>
                <a:schemeClr val="tx1">
                  <a:lumMod val="50000"/>
                  <a:lumOff val="50000"/>
                </a:schemeClr>
              </a:solidFill>
              <a:latin typeface="Helvetica Neue" charset="0"/>
              <a:ea typeface="Helvetica Neue" charset="0"/>
              <a:cs typeface="Helvetica Neue" charset="0"/>
            </a:endParaRPr>
          </a:p>
          <a:p>
            <a:pPr indent="0">
              <a:buNone/>
            </a:pPr>
            <a:endParaRPr lang="en-US" sz="4000" dirty="0">
              <a:solidFill>
                <a:schemeClr val="tx1">
                  <a:lumMod val="50000"/>
                  <a:lumOff val="50000"/>
                </a:schemeClr>
              </a:solidFill>
              <a:latin typeface="Helvetica Neue" charset="0"/>
              <a:ea typeface="Helvetica Neue" charset="0"/>
              <a:cs typeface="Helvetica Neue" charset="0"/>
            </a:endParaRPr>
          </a:p>
          <a:p>
            <a:pPr indent="0">
              <a:buNone/>
            </a:pPr>
            <a:endParaRPr lang="en-US" sz="4000" b="0" dirty="0" smtClean="0">
              <a:solidFill>
                <a:schemeClr val="tx1">
                  <a:lumMod val="50000"/>
                  <a:lumOff val="50000"/>
                </a:schemeClr>
              </a:solidFill>
              <a:latin typeface="Helvetica Neue" charset="0"/>
              <a:ea typeface="Helvetica Neue" charset="0"/>
              <a:cs typeface="Helvetica Neue" charset="0"/>
            </a:endParaRPr>
          </a:p>
          <a:p>
            <a:pPr indent="0">
              <a:buNone/>
            </a:pPr>
            <a:endParaRPr lang="en-US" sz="4000" b="0" dirty="0" smtClean="0">
              <a:solidFill>
                <a:schemeClr val="tx1">
                  <a:lumMod val="50000"/>
                  <a:lumOff val="50000"/>
                </a:schemeClr>
              </a:solidFill>
              <a:latin typeface="Helvetica Neue" charset="0"/>
              <a:ea typeface="Helvetica Neue" charset="0"/>
              <a:cs typeface="Helvetica Neue" charset="0"/>
            </a:endParaRPr>
          </a:p>
          <a:p>
            <a:pPr indent="0">
              <a:buNone/>
            </a:pPr>
            <a:r>
              <a:rPr lang="en-US" sz="4000" b="0" dirty="0" smtClean="0">
                <a:solidFill>
                  <a:schemeClr val="tx1">
                    <a:lumMod val="50000"/>
                    <a:lumOff val="50000"/>
                  </a:schemeClr>
                </a:solidFill>
                <a:latin typeface="Helvetica Neue" charset="0"/>
                <a:ea typeface="Helvetica Neue" charset="0"/>
                <a:cs typeface="Helvetica Neue" charset="0"/>
              </a:rPr>
              <a:t>2. How do we get there?</a:t>
            </a:r>
          </a:p>
        </p:txBody>
      </p:sp>
      <p:sp>
        <p:nvSpPr>
          <p:cNvPr id="4" name="Content Placeholder 2"/>
          <p:cNvSpPr txBox="1">
            <a:spLocks/>
          </p:cNvSpPr>
          <p:nvPr/>
        </p:nvSpPr>
        <p:spPr>
          <a:xfrm>
            <a:off x="628649" y="1829306"/>
            <a:ext cx="8285018" cy="1329530"/>
          </a:xfrm>
          <a:prstGeom prst="rect">
            <a:avLst/>
          </a:prstGeom>
          <a:solidFill>
            <a:srgbClr val="FF8A4E"/>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Gadugi"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Gadugi"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Gadugi"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chemeClr val="bg1"/>
                </a:solidFill>
                <a:latin typeface="Helvetica Neue" charset="0"/>
                <a:ea typeface="Helvetica Neue" charset="0"/>
                <a:cs typeface="Helvetica Neue" charset="0"/>
              </a:rPr>
              <a:t>PROTOTYPE </a:t>
            </a:r>
            <a:r>
              <a:rPr lang="en-US" sz="4000" smtClean="0">
                <a:solidFill>
                  <a:schemeClr val="bg1"/>
                </a:solidFill>
                <a:latin typeface="Helvetica Neue" charset="0"/>
                <a:ea typeface="Helvetica Neue" charset="0"/>
                <a:cs typeface="Helvetica Neue" charset="0"/>
              </a:rPr>
              <a:t>DEMOS </a:t>
            </a:r>
          </a:p>
          <a:p>
            <a:pPr marL="0" indent="0">
              <a:buFont typeface="Arial" panose="020B0604020202020204" pitchFamily="34" charset="0"/>
              <a:buNone/>
            </a:pPr>
            <a:r>
              <a:rPr lang="en-US" sz="4000" dirty="0" smtClean="0">
                <a:solidFill>
                  <a:schemeClr val="bg1"/>
                </a:solidFill>
                <a:latin typeface="Helvetica Neue" charset="0"/>
                <a:ea typeface="Helvetica Neue" charset="0"/>
                <a:cs typeface="Helvetica Neue" charset="0"/>
              </a:rPr>
              <a:t>DURING EXPO</a:t>
            </a:r>
            <a:endParaRPr lang="en-US" sz="4000" dirty="0">
              <a:solidFill>
                <a:schemeClr val="bg1"/>
              </a:solidFill>
              <a:latin typeface="Helvetica Neue" charset="0"/>
              <a:ea typeface="Helvetica Neue" charset="0"/>
              <a:cs typeface="Helvetica Neue" charset="0"/>
            </a:endParaRPr>
          </a:p>
        </p:txBody>
      </p:sp>
      <p:sp>
        <p:nvSpPr>
          <p:cNvPr id="5" name="Content Placeholder 2"/>
          <p:cNvSpPr txBox="1">
            <a:spLocks/>
          </p:cNvSpPr>
          <p:nvPr/>
        </p:nvSpPr>
        <p:spPr>
          <a:xfrm>
            <a:off x="628649" y="5127193"/>
            <a:ext cx="8285018" cy="1398298"/>
          </a:xfrm>
          <a:prstGeom prst="rect">
            <a:avLst/>
          </a:prstGeom>
          <a:solidFill>
            <a:srgbClr val="00B6CB"/>
          </a:solidFill>
          <a:ln>
            <a:solidFill>
              <a:srgbClr val="00B6CB"/>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Gadugi"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Gadugi"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Gadugi"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4000">
                <a:solidFill>
                  <a:schemeClr val="bg1"/>
                </a:solidFill>
                <a:latin typeface="Helvetica Neue" charset="0"/>
                <a:ea typeface="Helvetica Neue" charset="0"/>
                <a:cs typeface="Helvetica Neue" charset="0"/>
              </a:rPr>
              <a:t>L</a:t>
            </a:r>
            <a:r>
              <a:rPr lang="en-US" sz="4000" smtClean="0">
                <a:solidFill>
                  <a:schemeClr val="bg1"/>
                </a:solidFill>
                <a:latin typeface="Helvetica Neue" charset="0"/>
                <a:ea typeface="Helvetica Neue" charset="0"/>
                <a:cs typeface="Helvetica Neue" charset="0"/>
              </a:rPr>
              <a:t>ean startup </a:t>
            </a:r>
          </a:p>
          <a:p>
            <a:pPr marL="0" indent="0">
              <a:buFont typeface="Arial" panose="020B0604020202020204" pitchFamily="34" charset="0"/>
              <a:buNone/>
            </a:pPr>
            <a:r>
              <a:rPr lang="en-US" sz="4000" dirty="0" smtClean="0">
                <a:solidFill>
                  <a:schemeClr val="bg1"/>
                </a:solidFill>
                <a:latin typeface="Helvetica Neue" charset="0"/>
                <a:ea typeface="Helvetica Neue" charset="0"/>
                <a:cs typeface="Helvetica Neue" charset="0"/>
              </a:rPr>
              <a:t>reminders</a:t>
            </a:r>
            <a:endParaRPr lang="en-US" sz="4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42449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2565400"/>
            <a:ext cx="8229600" cy="3560763"/>
          </a:xfrm>
        </p:spPr>
        <p:txBody>
          <a:bodyPr/>
          <a:lstStyle/>
          <a:p>
            <a:pPr marL="0" indent="0" algn="ctr">
              <a:buNone/>
            </a:pPr>
            <a:r>
              <a:rPr lang="en-US" sz="10000" dirty="0" smtClean="0">
                <a:solidFill>
                  <a:srgbClr val="1EA5BE"/>
                </a:solidFill>
                <a:latin typeface="Helvetica Neue" charset="0"/>
                <a:ea typeface="Helvetica Neue" charset="0"/>
                <a:cs typeface="Helvetica Neue" charset="0"/>
              </a:rPr>
              <a:t>MVP</a:t>
            </a:r>
            <a:endParaRPr lang="en-US" sz="10000" dirty="0">
              <a:solidFill>
                <a:srgbClr val="1EA5BE"/>
              </a:solidFill>
              <a:latin typeface="Helvetica Neue" charset="0"/>
              <a:ea typeface="Helvetica Neue" charset="0"/>
              <a:cs typeface="Helvetica Neue" charset="0"/>
            </a:endParaRPr>
          </a:p>
        </p:txBody>
      </p:sp>
      <p:pic>
        <p:nvPicPr>
          <p:cNvPr id="1026" name="Picture 2" descr="http://cdn.slamonline.com/wp-content/uploads/2015/04/lebron-james-mvp.jpe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14300" y="0"/>
            <a:ext cx="92329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bwMode="auto">
          <a:xfrm>
            <a:off x="596900" y="2804318"/>
            <a:ext cx="8229600" cy="3560763"/>
          </a:xfrm>
          <a:prstGeom prst="rect">
            <a:avLst/>
          </a:prstGeom>
          <a:noFill/>
          <a:ln>
            <a:noFill/>
          </a:ln>
          <a:effectLst>
            <a:glow rad="63500">
              <a:schemeClr val="accent5">
                <a:satMod val="175000"/>
                <a:alpha val="40000"/>
              </a:schemeClr>
            </a:glow>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800" kern="1200">
                <a:solidFill>
                  <a:srgbClr val="82694B"/>
                </a:solidFill>
                <a:latin typeface="NotesKuoni-RegularTf"/>
                <a:ea typeface="ＭＳ Ｐゴシック" charset="0"/>
                <a:cs typeface="NotesKuoni-RegularTf"/>
              </a:defRPr>
            </a:lvl1pPr>
            <a:lvl2pPr marL="457200" algn="l" defTabSz="457200" rtl="0" eaLnBrk="0" fontAlgn="base" hangingPunct="0">
              <a:spcBef>
                <a:spcPct val="20000"/>
              </a:spcBef>
              <a:spcAft>
                <a:spcPct val="0"/>
              </a:spcAft>
              <a:buFont typeface="Arial" charset="0"/>
              <a:defRPr sz="2400" kern="1200">
                <a:solidFill>
                  <a:srgbClr val="82694B"/>
                </a:solidFill>
                <a:latin typeface="NotesKuoni-RegularTf"/>
                <a:ea typeface="ＭＳ Ｐゴシック" charset="0"/>
                <a:cs typeface="NotesKuoni-RegularTf"/>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NotesKuoni-RegularTf"/>
                <a:ea typeface="ＭＳ Ｐゴシック" charset="0"/>
                <a:cs typeface="NotesKuoni-RegularTf"/>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0000" dirty="0" smtClean="0">
                <a:solidFill>
                  <a:srgbClr val="1EA5BE"/>
                </a:solidFill>
                <a:latin typeface="Helvetica Neue" charset="0"/>
                <a:ea typeface="Helvetica Neue" charset="0"/>
                <a:cs typeface="Helvetica Neue" charset="0"/>
              </a:rPr>
              <a:t>MVP</a:t>
            </a:r>
          </a:p>
          <a:p>
            <a:pPr marL="0" indent="0" algn="ctr">
              <a:buFont typeface="Arial" charset="0"/>
              <a:buNone/>
            </a:pPr>
            <a:r>
              <a:rPr lang="en-US" sz="5000" dirty="0" smtClean="0">
                <a:solidFill>
                  <a:schemeClr val="bg1"/>
                </a:solidFill>
                <a:latin typeface="Helvetica Neue" charset="0"/>
                <a:ea typeface="Helvetica Neue" charset="0"/>
                <a:cs typeface="Helvetica Neue" charset="0"/>
              </a:rPr>
              <a:t>=</a:t>
            </a:r>
          </a:p>
          <a:p>
            <a:pPr marL="0" indent="0" algn="ctr">
              <a:buFont typeface="Arial" charset="0"/>
              <a:buNone/>
            </a:pPr>
            <a:r>
              <a:rPr lang="en-US" sz="5000" dirty="0" smtClean="0">
                <a:solidFill>
                  <a:schemeClr val="bg1"/>
                </a:solidFill>
                <a:latin typeface="Helvetica Neue" charset="0"/>
                <a:ea typeface="Helvetica Neue" charset="0"/>
                <a:cs typeface="Helvetica Neue" charset="0"/>
              </a:rPr>
              <a:t>Most Valuable Player</a:t>
            </a:r>
            <a:endParaRPr lang="en-US" sz="5000" dirty="0">
              <a:solidFill>
                <a:schemeClr val="bg1"/>
              </a:solidFill>
              <a:latin typeface="Helvetica Neue" charset="0"/>
              <a:ea typeface="Helvetica Neue" charset="0"/>
              <a:cs typeface="Helvetica Neue" charset="0"/>
            </a:endParaRPr>
          </a:p>
        </p:txBody>
      </p:sp>
      <p:cxnSp>
        <p:nvCxnSpPr>
          <p:cNvPr id="5" name="Straight Connector 4"/>
          <p:cNvCxnSpPr/>
          <p:nvPr/>
        </p:nvCxnSpPr>
        <p:spPr>
          <a:xfrm flipH="1">
            <a:off x="4711700" y="4635500"/>
            <a:ext cx="25400" cy="58420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1499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457200" y="2586471"/>
            <a:ext cx="8229600" cy="35607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800" kern="1200">
                <a:solidFill>
                  <a:srgbClr val="82694B"/>
                </a:solidFill>
                <a:latin typeface="NotesKuoni-RegularTf"/>
                <a:ea typeface="ＭＳ Ｐゴシック" charset="0"/>
                <a:cs typeface="NotesKuoni-RegularTf"/>
              </a:defRPr>
            </a:lvl1pPr>
            <a:lvl2pPr marL="457200" algn="l" defTabSz="457200" rtl="0" eaLnBrk="0" fontAlgn="base" hangingPunct="0">
              <a:spcBef>
                <a:spcPct val="20000"/>
              </a:spcBef>
              <a:spcAft>
                <a:spcPct val="0"/>
              </a:spcAft>
              <a:buFont typeface="Arial" charset="0"/>
              <a:defRPr sz="2400" kern="1200">
                <a:solidFill>
                  <a:srgbClr val="82694B"/>
                </a:solidFill>
                <a:latin typeface="NotesKuoni-RegularTf"/>
                <a:ea typeface="ＭＳ Ｐゴシック" charset="0"/>
                <a:cs typeface="NotesKuoni-RegularTf"/>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NotesKuoni-RegularTf"/>
                <a:ea typeface="ＭＳ Ｐゴシック" charset="0"/>
                <a:cs typeface="NotesKuoni-RegularTf"/>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0000" dirty="0" smtClean="0">
                <a:solidFill>
                  <a:srgbClr val="1EA5BE"/>
                </a:solidFill>
                <a:latin typeface="Helvetica Neue" charset="0"/>
                <a:ea typeface="Helvetica Neue" charset="0"/>
                <a:cs typeface="Helvetica Neue" charset="0"/>
              </a:rPr>
              <a:t>MVP</a:t>
            </a:r>
          </a:p>
          <a:p>
            <a:pPr marL="0" indent="0" algn="ctr">
              <a:buFont typeface="Arial" charset="0"/>
              <a:buNone/>
            </a:pPr>
            <a:r>
              <a:rPr lang="en-US" sz="5000" dirty="0" smtClean="0">
                <a:solidFill>
                  <a:schemeClr val="tx1">
                    <a:lumMod val="50000"/>
                    <a:lumOff val="50000"/>
                  </a:schemeClr>
                </a:solidFill>
                <a:latin typeface="Helvetica Neue" charset="0"/>
                <a:ea typeface="Helvetica Neue" charset="0"/>
                <a:cs typeface="Helvetica Neue" charset="0"/>
              </a:rPr>
              <a:t>=</a:t>
            </a:r>
          </a:p>
          <a:p>
            <a:pPr marL="0" indent="0" algn="ctr">
              <a:buFont typeface="Arial" charset="0"/>
              <a:buNone/>
            </a:pPr>
            <a:r>
              <a:rPr lang="en-US" sz="5000" dirty="0" smtClean="0">
                <a:solidFill>
                  <a:schemeClr val="tx1">
                    <a:lumMod val="50000"/>
                    <a:lumOff val="50000"/>
                  </a:schemeClr>
                </a:solidFill>
                <a:latin typeface="Helvetica Neue" charset="0"/>
                <a:ea typeface="Helvetica Neue" charset="0"/>
                <a:cs typeface="Helvetica Neue" charset="0"/>
              </a:rPr>
              <a:t>Minimum Viable Product</a:t>
            </a:r>
            <a:endParaRPr lang="en-US" sz="5000" dirty="0">
              <a:solidFill>
                <a:schemeClr val="tx1">
                  <a:lumMod val="50000"/>
                  <a:lumOff val="50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6291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565400"/>
            <a:ext cx="8229600" cy="3560763"/>
          </a:xfrm>
        </p:spPr>
        <p:txBody>
          <a:bodyPr/>
          <a:lstStyle/>
          <a:p>
            <a:pPr marL="0" indent="0" algn="ctr">
              <a:buNone/>
            </a:pPr>
            <a:r>
              <a:rPr lang="en-US" sz="10000" dirty="0" smtClean="0">
                <a:solidFill>
                  <a:srgbClr val="1EA5BE"/>
                </a:solidFill>
                <a:latin typeface="Helvetica Neue" charset="0"/>
                <a:ea typeface="Helvetica Neue" charset="0"/>
                <a:cs typeface="Helvetica Neue" charset="0"/>
              </a:rPr>
              <a:t>MVP</a:t>
            </a:r>
          </a:p>
          <a:p>
            <a:pPr marL="0" indent="0" algn="ctr">
              <a:buNone/>
            </a:pPr>
            <a:r>
              <a:rPr lang="en-US" sz="5000" dirty="0" smtClean="0">
                <a:solidFill>
                  <a:schemeClr val="tx1">
                    <a:lumMod val="50000"/>
                    <a:lumOff val="50000"/>
                  </a:schemeClr>
                </a:solidFill>
                <a:latin typeface="Helvetica Neue" charset="0"/>
                <a:ea typeface="Helvetica Neue" charset="0"/>
                <a:cs typeface="Helvetica Neue" charset="0"/>
              </a:rPr>
              <a:t>=</a:t>
            </a:r>
          </a:p>
          <a:p>
            <a:pPr marL="0" indent="0" algn="ctr">
              <a:buNone/>
            </a:pPr>
            <a:r>
              <a:rPr lang="en-US" sz="5000" dirty="0" smtClean="0">
                <a:solidFill>
                  <a:schemeClr val="tx1">
                    <a:lumMod val="50000"/>
                    <a:lumOff val="50000"/>
                  </a:schemeClr>
                </a:solidFill>
                <a:latin typeface="Helvetica Neue" charset="0"/>
                <a:ea typeface="Helvetica Neue" charset="0"/>
                <a:cs typeface="Helvetica Neue" charset="0"/>
              </a:rPr>
              <a:t>EXPERIMENT</a:t>
            </a:r>
            <a:endParaRPr lang="en-US" sz="5000" dirty="0">
              <a:solidFill>
                <a:schemeClr val="tx1">
                  <a:lumMod val="50000"/>
                  <a:lumOff val="50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203561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2606964"/>
            <a:ext cx="8229600" cy="3560763"/>
          </a:xfrm>
        </p:spPr>
        <p:txBody>
          <a:bodyPr>
            <a:normAutofit fontScale="92500"/>
          </a:bodyPr>
          <a:lstStyle/>
          <a:p>
            <a:pPr marL="0" indent="0" algn="ctr">
              <a:buNone/>
            </a:pPr>
            <a:r>
              <a:rPr lang="en-US" sz="10000" dirty="0" smtClean="0">
                <a:solidFill>
                  <a:srgbClr val="1EA5BE"/>
                </a:solidFill>
                <a:latin typeface="Helvetica Neue" charset="0"/>
                <a:ea typeface="Helvetica Neue" charset="0"/>
                <a:cs typeface="Helvetica Neue" charset="0"/>
              </a:rPr>
              <a:t>HYPOTHESIS</a:t>
            </a:r>
          </a:p>
          <a:p>
            <a:pPr marL="0" indent="0" algn="ctr">
              <a:buNone/>
            </a:pPr>
            <a:r>
              <a:rPr lang="en-US" sz="5000" dirty="0" smtClean="0">
                <a:solidFill>
                  <a:schemeClr val="tx1">
                    <a:lumMod val="50000"/>
                    <a:lumOff val="50000"/>
                  </a:schemeClr>
                </a:solidFill>
                <a:latin typeface="Helvetica Neue" charset="0"/>
                <a:ea typeface="Helvetica Neue" charset="0"/>
                <a:cs typeface="Helvetica Neue" charset="0"/>
              </a:rPr>
              <a:t>=</a:t>
            </a:r>
          </a:p>
          <a:p>
            <a:pPr marL="0" indent="0" algn="ctr">
              <a:buNone/>
            </a:pPr>
            <a:r>
              <a:rPr lang="en-US" sz="5000" dirty="0" smtClean="0">
                <a:solidFill>
                  <a:schemeClr val="tx1">
                    <a:lumMod val="50000"/>
                    <a:lumOff val="50000"/>
                  </a:schemeClr>
                </a:solidFill>
                <a:latin typeface="Helvetica Neue" charset="0"/>
                <a:ea typeface="Helvetica Neue" charset="0"/>
                <a:cs typeface="Helvetica Neue" charset="0"/>
              </a:rPr>
              <a:t>GUESS</a:t>
            </a:r>
            <a:endParaRPr lang="en-US" sz="5000" dirty="0">
              <a:solidFill>
                <a:schemeClr val="tx1">
                  <a:lumMod val="50000"/>
                  <a:lumOff val="50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1841970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itrebels.com/wp-content/uploads/2012/05/Geek-Is-Confused-In-Class.jpg"/>
          <p:cNvPicPr>
            <a:picLocks noChangeAspect="1" noChangeArrowheads="1"/>
          </p:cNvPicPr>
          <p:nvPr/>
        </p:nvPicPr>
        <p:blipFill rotWithShape="1">
          <a:blip r:embed="rId2" cstate="email">
            <a:alphaModFix/>
            <a:extLst>
              <a:ext uri="{28A0092B-C50C-407E-A947-70E740481C1C}">
                <a14:useLocalDpi xmlns:a14="http://schemas.microsoft.com/office/drawing/2010/main"/>
              </a:ext>
            </a:extLst>
          </a:blip>
          <a:srcRect/>
          <a:stretch/>
        </p:blipFill>
        <p:spPr bwMode="auto">
          <a:xfrm>
            <a:off x="-88900" y="0"/>
            <a:ext cx="92837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bwMode="auto">
          <a:xfrm>
            <a:off x="290586" y="2600325"/>
            <a:ext cx="5868914" cy="40842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charset="0"/>
              <a:buChar char="•"/>
              <a:defRPr sz="2800" kern="1200">
                <a:solidFill>
                  <a:srgbClr val="82694B"/>
                </a:solidFill>
                <a:latin typeface="NotesKuoni-RegularTf"/>
                <a:ea typeface="ＭＳ Ｐゴシック" charset="0"/>
                <a:cs typeface="NotesKuoni-RegularTf"/>
              </a:defRPr>
            </a:lvl1pPr>
            <a:lvl2pPr marL="457200" algn="l" defTabSz="457200" rtl="0" eaLnBrk="0" fontAlgn="base" hangingPunct="0">
              <a:spcBef>
                <a:spcPct val="20000"/>
              </a:spcBef>
              <a:spcAft>
                <a:spcPct val="0"/>
              </a:spcAft>
              <a:buFont typeface="Arial" charset="0"/>
              <a:defRPr sz="2400" kern="1200">
                <a:solidFill>
                  <a:srgbClr val="82694B"/>
                </a:solidFill>
                <a:latin typeface="NotesKuoni-RegularTf"/>
                <a:ea typeface="ＭＳ Ｐゴシック" charset="0"/>
                <a:cs typeface="NotesKuoni-RegularTf"/>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NotesKuoni-RegularTf"/>
                <a:ea typeface="ＭＳ Ｐゴシック" charset="0"/>
                <a:cs typeface="NotesKuoni-RegularTf"/>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3600" dirty="0" smtClean="0">
                <a:solidFill>
                  <a:schemeClr val="bg1"/>
                </a:solidFill>
                <a:latin typeface="Helvetica Neue" charset="0"/>
                <a:ea typeface="Helvetica Neue" charset="0"/>
                <a:cs typeface="Helvetica Neue" charset="0"/>
              </a:rPr>
              <a:t>Scientists make a </a:t>
            </a:r>
            <a:r>
              <a:rPr lang="en-US" sz="3600" b="1" dirty="0" smtClean="0">
                <a:solidFill>
                  <a:schemeClr val="bg1"/>
                </a:solidFill>
                <a:latin typeface="Helvetica Neue" charset="0"/>
                <a:ea typeface="Helvetica Neue" charset="0"/>
                <a:cs typeface="Helvetica Neue" charset="0"/>
              </a:rPr>
              <a:t>guess </a:t>
            </a:r>
          </a:p>
          <a:p>
            <a:pPr marL="0" indent="0">
              <a:buFont typeface="Arial" charset="0"/>
              <a:buNone/>
            </a:pPr>
            <a:r>
              <a:rPr lang="en-US" sz="3600" dirty="0" smtClean="0">
                <a:solidFill>
                  <a:schemeClr val="bg1"/>
                </a:solidFill>
                <a:latin typeface="Helvetica Neue" charset="0"/>
                <a:ea typeface="Helvetica Neue" charset="0"/>
                <a:cs typeface="Helvetica Neue" charset="0"/>
              </a:rPr>
              <a:t>and call it a </a:t>
            </a:r>
            <a:r>
              <a:rPr lang="en-US" sz="3600" b="1" dirty="0" smtClean="0">
                <a:solidFill>
                  <a:schemeClr val="bg1"/>
                </a:solidFill>
                <a:latin typeface="Helvetica Neue" charset="0"/>
                <a:ea typeface="Helvetica Neue" charset="0"/>
                <a:cs typeface="Helvetica Neue" charset="0"/>
              </a:rPr>
              <a:t>hypothesis</a:t>
            </a:r>
            <a:r>
              <a:rPr lang="en-US" sz="3600" dirty="0" smtClean="0">
                <a:solidFill>
                  <a:schemeClr val="bg1"/>
                </a:solidFill>
                <a:latin typeface="Helvetica Neue" charset="0"/>
                <a:ea typeface="Helvetica Neue" charset="0"/>
                <a:cs typeface="Helvetica Neue" charset="0"/>
              </a:rPr>
              <a:t>.</a:t>
            </a:r>
          </a:p>
          <a:p>
            <a:pPr marL="0" indent="0">
              <a:buFont typeface="Arial" charset="0"/>
              <a:buNone/>
            </a:pPr>
            <a:r>
              <a:rPr lang="en-US" sz="3600" dirty="0" smtClean="0">
                <a:solidFill>
                  <a:schemeClr val="bg1"/>
                </a:solidFill>
                <a:latin typeface="Helvetica Neue" charset="0"/>
                <a:ea typeface="Helvetica Neue" charset="0"/>
                <a:cs typeface="Helvetica Neue" charset="0"/>
              </a:rPr>
              <a:t>'Guess' is too short a </a:t>
            </a:r>
          </a:p>
          <a:p>
            <a:pPr marL="0" indent="0">
              <a:buFont typeface="Arial" charset="0"/>
              <a:buNone/>
            </a:pPr>
            <a:r>
              <a:rPr lang="en-US" sz="3600" dirty="0" smtClean="0">
                <a:solidFill>
                  <a:schemeClr val="bg1"/>
                </a:solidFill>
                <a:latin typeface="Helvetica Neue" charset="0"/>
                <a:ea typeface="Helvetica Neue" charset="0"/>
                <a:cs typeface="Helvetica Neue" charset="0"/>
              </a:rPr>
              <a:t>word for a professor.</a:t>
            </a:r>
          </a:p>
          <a:p>
            <a:pPr marL="0" indent="0">
              <a:buFont typeface="Arial" charset="0"/>
              <a:buNone/>
            </a:pPr>
            <a:endParaRPr lang="en-US" sz="3600" dirty="0">
              <a:solidFill>
                <a:schemeClr val="bg1"/>
              </a:solidFill>
              <a:latin typeface="Helvetica Neue" charset="0"/>
              <a:ea typeface="Helvetica Neue" charset="0"/>
              <a:cs typeface="Helvetica Neue" charset="0"/>
            </a:endParaRPr>
          </a:p>
          <a:p>
            <a:pPr marL="0" indent="0">
              <a:buFont typeface="Arial" charset="0"/>
              <a:buNone/>
            </a:pPr>
            <a:r>
              <a:rPr lang="is-IS" sz="2000" dirty="0" smtClean="0">
                <a:solidFill>
                  <a:schemeClr val="bg1"/>
                </a:solidFill>
                <a:latin typeface="Helvetica Neue" charset="0"/>
                <a:ea typeface="Helvetica Neue" charset="0"/>
                <a:cs typeface="Helvetica Neue" charset="0"/>
              </a:rPr>
              <a:t>William Bryan</a:t>
            </a:r>
          </a:p>
          <a:p>
            <a:pPr marL="0" indent="0">
              <a:buFont typeface="Arial" charset="0"/>
              <a:buNone/>
            </a:pPr>
            <a:endParaRPr lang="en-US" sz="36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20680390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26243" y="2565400"/>
            <a:ext cx="8229600" cy="1498600"/>
          </a:xfrm>
        </p:spPr>
        <p:txBody>
          <a:bodyPr>
            <a:normAutofit fontScale="92500"/>
          </a:bodyPr>
          <a:lstStyle/>
          <a:p>
            <a:pPr marL="0" indent="0" algn="ctr">
              <a:buNone/>
            </a:pPr>
            <a:r>
              <a:rPr lang="en-US" sz="10000" dirty="0" smtClean="0">
                <a:solidFill>
                  <a:srgbClr val="1EA5BE"/>
                </a:solidFill>
                <a:latin typeface="Helvetica Neue" charset="0"/>
                <a:ea typeface="Helvetica Neue" charset="0"/>
                <a:cs typeface="Helvetica Neue" charset="0"/>
              </a:rPr>
              <a:t>HYPOTHESIS</a:t>
            </a:r>
          </a:p>
        </p:txBody>
      </p:sp>
      <p:sp>
        <p:nvSpPr>
          <p:cNvPr id="4" name="Content Placeholder 2"/>
          <p:cNvSpPr txBox="1">
            <a:spLocks/>
          </p:cNvSpPr>
          <p:nvPr/>
        </p:nvSpPr>
        <p:spPr bwMode="auto">
          <a:xfrm>
            <a:off x="615156" y="4318001"/>
            <a:ext cx="8040687" cy="18573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defTabSz="457200" rtl="0" eaLnBrk="0" fontAlgn="base" hangingPunct="0">
              <a:spcBef>
                <a:spcPct val="20000"/>
              </a:spcBef>
              <a:spcAft>
                <a:spcPct val="0"/>
              </a:spcAft>
              <a:buFont typeface="Arial" charset="0"/>
              <a:buChar char="•"/>
              <a:defRPr sz="2800" kern="1200">
                <a:solidFill>
                  <a:srgbClr val="82694B"/>
                </a:solidFill>
                <a:latin typeface="NotesKuoni-RegularTf"/>
                <a:ea typeface="ＭＳ Ｐゴシック" charset="0"/>
                <a:cs typeface="NotesKuoni-RegularTf"/>
              </a:defRPr>
            </a:lvl1pPr>
            <a:lvl2pPr marL="457200" algn="l" defTabSz="457200" rtl="0" eaLnBrk="0" fontAlgn="base" hangingPunct="0">
              <a:spcBef>
                <a:spcPct val="20000"/>
              </a:spcBef>
              <a:spcAft>
                <a:spcPct val="0"/>
              </a:spcAft>
              <a:buFont typeface="Arial" charset="0"/>
              <a:defRPr sz="2400" kern="1200">
                <a:solidFill>
                  <a:srgbClr val="82694B"/>
                </a:solidFill>
                <a:latin typeface="NotesKuoni-RegularTf"/>
                <a:ea typeface="ＭＳ Ｐゴシック" charset="0"/>
                <a:cs typeface="NotesKuoni-RegularTf"/>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NotesKuoni-RegularTf"/>
                <a:ea typeface="ＭＳ Ｐゴシック" charset="0"/>
                <a:cs typeface="NotesKuoni-RegularTf"/>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en-US" sz="2400" dirty="0" smtClean="0">
                <a:solidFill>
                  <a:schemeClr val="tx1">
                    <a:lumMod val="50000"/>
                    <a:lumOff val="50000"/>
                  </a:schemeClr>
                </a:solidFill>
                <a:latin typeface="Helvetica Neue" charset="0"/>
                <a:ea typeface="Helvetica Neue" charset="0"/>
                <a:cs typeface="Helvetica Neue" charset="0"/>
              </a:rPr>
              <a:t>Define hypothesis to make your assumptions </a:t>
            </a:r>
            <a:r>
              <a:rPr lang="en-US" sz="2400" b="1" dirty="0" smtClean="0">
                <a:solidFill>
                  <a:schemeClr val="tx1">
                    <a:lumMod val="50000"/>
                    <a:lumOff val="50000"/>
                  </a:schemeClr>
                </a:solidFill>
                <a:latin typeface="Helvetica Neue" charset="0"/>
                <a:ea typeface="Helvetica Neue" charset="0"/>
                <a:cs typeface="Helvetica Neue" charset="0"/>
              </a:rPr>
              <a:t>explicit</a:t>
            </a:r>
          </a:p>
          <a:p>
            <a:pPr marL="0" indent="0">
              <a:lnSpc>
                <a:spcPct val="150000"/>
              </a:lnSpc>
              <a:buNone/>
            </a:pPr>
            <a:r>
              <a:rPr lang="en-US" sz="2400" dirty="0" smtClean="0">
                <a:solidFill>
                  <a:schemeClr val="tx1">
                    <a:lumMod val="50000"/>
                    <a:lumOff val="50000"/>
                  </a:schemeClr>
                </a:solidFill>
                <a:latin typeface="Helvetica Neue" charset="0"/>
                <a:ea typeface="Helvetica Neue" charset="0"/>
                <a:cs typeface="Helvetica Neue" charset="0"/>
              </a:rPr>
              <a:t>Ask yourself: </a:t>
            </a:r>
            <a:r>
              <a:rPr lang="en-US" sz="2400" dirty="0">
                <a:solidFill>
                  <a:schemeClr val="tx1">
                    <a:lumMod val="50000"/>
                    <a:lumOff val="50000"/>
                  </a:schemeClr>
                </a:solidFill>
                <a:latin typeface="Helvetica Neue" charset="0"/>
                <a:ea typeface="Helvetica Neue" charset="0"/>
                <a:cs typeface="Helvetica Neue" charset="0"/>
              </a:rPr>
              <a:t>W</a:t>
            </a:r>
            <a:r>
              <a:rPr lang="en-US" sz="2400" dirty="0" smtClean="0">
                <a:solidFill>
                  <a:schemeClr val="tx1">
                    <a:lumMod val="50000"/>
                    <a:lumOff val="50000"/>
                  </a:schemeClr>
                </a:solidFill>
                <a:latin typeface="Helvetica Neue" charset="0"/>
                <a:ea typeface="Helvetica Neue" charset="0"/>
                <a:cs typeface="Helvetica Neue" charset="0"/>
              </a:rPr>
              <a:t>hat needs to be </a:t>
            </a:r>
            <a:r>
              <a:rPr lang="en-US" sz="2400" b="1" dirty="0" smtClean="0">
                <a:solidFill>
                  <a:schemeClr val="tx1">
                    <a:lumMod val="50000"/>
                    <a:lumOff val="50000"/>
                  </a:schemeClr>
                </a:solidFill>
                <a:latin typeface="Helvetica Neue" charset="0"/>
                <a:ea typeface="Helvetica Neue" charset="0"/>
                <a:cs typeface="Helvetica Neue" charset="0"/>
              </a:rPr>
              <a:t>true</a:t>
            </a:r>
            <a:r>
              <a:rPr lang="en-US" sz="2400" dirty="0" smtClean="0">
                <a:solidFill>
                  <a:schemeClr val="tx1">
                    <a:lumMod val="50000"/>
                    <a:lumOff val="50000"/>
                  </a:schemeClr>
                </a:solidFill>
                <a:latin typeface="Helvetica Neue" charset="0"/>
                <a:ea typeface="Helvetica Neue" charset="0"/>
                <a:cs typeface="Helvetica Neue" charset="0"/>
              </a:rPr>
              <a:t> for my idea to work?</a:t>
            </a:r>
          </a:p>
          <a:p>
            <a:pPr marL="0" indent="0">
              <a:lnSpc>
                <a:spcPct val="150000"/>
              </a:lnSpc>
              <a:buFont typeface="Arial" charset="0"/>
              <a:buNone/>
            </a:pPr>
            <a:r>
              <a:rPr lang="en-US" sz="2400" dirty="0" smtClean="0">
                <a:solidFill>
                  <a:schemeClr val="tx1">
                    <a:lumMod val="50000"/>
                    <a:lumOff val="50000"/>
                  </a:schemeClr>
                </a:solidFill>
                <a:latin typeface="Helvetica Neue" charset="0"/>
                <a:ea typeface="Helvetica Neue" charset="0"/>
                <a:cs typeface="Helvetica Neue" charset="0"/>
              </a:rPr>
              <a:t>Start with the </a:t>
            </a:r>
            <a:r>
              <a:rPr lang="en-US" sz="2400" b="1" dirty="0" smtClean="0">
                <a:solidFill>
                  <a:schemeClr val="tx1">
                    <a:lumMod val="50000"/>
                    <a:lumOff val="50000"/>
                  </a:schemeClr>
                </a:solidFill>
                <a:latin typeface="Helvetica Neue" charset="0"/>
                <a:ea typeface="Helvetica Neue" charset="0"/>
                <a:cs typeface="Helvetica Neue" charset="0"/>
              </a:rPr>
              <a:t>riskiest</a:t>
            </a:r>
            <a:r>
              <a:rPr lang="en-US" sz="2400" dirty="0" smtClean="0">
                <a:solidFill>
                  <a:schemeClr val="tx1">
                    <a:lumMod val="50000"/>
                    <a:lumOff val="50000"/>
                  </a:schemeClr>
                </a:solidFill>
                <a:latin typeface="Helvetica Neue" charset="0"/>
                <a:ea typeface="Helvetica Neue" charset="0"/>
                <a:cs typeface="Helvetica Neue" charset="0"/>
              </a:rPr>
              <a:t> assumptions</a:t>
            </a:r>
            <a:endParaRPr lang="en-US" sz="2400" dirty="0">
              <a:solidFill>
                <a:schemeClr val="tx1">
                  <a:lumMod val="50000"/>
                  <a:lumOff val="50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5096211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20836"/>
            <a:ext cx="8687395" cy="2357568"/>
          </a:xfrm>
          <a:prstGeom prst="rect">
            <a:avLst/>
          </a:prstGeom>
        </p:spPr>
        <p:txBody>
          <a:bodyPr wrap="square">
            <a:spAutoFit/>
          </a:bodyPr>
          <a:lstStyle/>
          <a:p>
            <a:pPr>
              <a:lnSpc>
                <a:spcPct val="120000"/>
              </a:lnSpc>
            </a:pPr>
            <a:r>
              <a:rPr lang="en-US" sz="4800" b="1" dirty="0" smtClean="0">
                <a:solidFill>
                  <a:schemeClr val="accent6">
                    <a:lumMod val="75000"/>
                  </a:schemeClr>
                </a:solidFill>
                <a:latin typeface="Helvetica Neue"/>
                <a:cs typeface="Helvetica Neue"/>
              </a:rPr>
              <a:t>Incremental.</a:t>
            </a:r>
          </a:p>
          <a:p>
            <a:pPr>
              <a:lnSpc>
                <a:spcPct val="120000"/>
              </a:lnSpc>
            </a:pPr>
            <a:r>
              <a:rPr lang="en-US" sz="2800" b="1" dirty="0" smtClean="0">
                <a:solidFill>
                  <a:schemeClr val="accent6">
                    <a:lumMod val="75000"/>
                  </a:schemeClr>
                </a:solidFill>
                <a:latin typeface="Helvetica Neue Light"/>
                <a:cs typeface="Helvetica Neue Light"/>
              </a:rPr>
              <a:t>Build a bit at a time. </a:t>
            </a:r>
            <a:r>
              <a:rPr lang="en-US" sz="2800" b="1" dirty="0">
                <a:solidFill>
                  <a:schemeClr val="accent6">
                    <a:lumMod val="75000"/>
                  </a:schemeClr>
                </a:solidFill>
                <a:latin typeface="Helvetica Neue Light"/>
                <a:cs typeface="Helvetica Neue Light"/>
              </a:rPr>
              <a:t>F</a:t>
            </a:r>
            <a:r>
              <a:rPr lang="en-US" sz="2800" b="1" dirty="0" smtClean="0">
                <a:solidFill>
                  <a:schemeClr val="accent6">
                    <a:lumMod val="75000"/>
                  </a:schemeClr>
                </a:solidFill>
                <a:latin typeface="Helvetica Neue Light"/>
                <a:cs typeface="Helvetica Neue Light"/>
              </a:rPr>
              <a:t>ully formed idea needed.</a:t>
            </a:r>
            <a:endParaRPr lang="en-US" sz="2800" b="1" dirty="0">
              <a:solidFill>
                <a:schemeClr val="accent6">
                  <a:lumMod val="75000"/>
                </a:schemeClr>
              </a:solidFill>
              <a:latin typeface="Helvetica Neue Light"/>
              <a:cs typeface="Helvetica Neue Light"/>
            </a:endParaRPr>
          </a:p>
          <a:p>
            <a:pPr>
              <a:lnSpc>
                <a:spcPct val="120000"/>
              </a:lnSpc>
            </a:pPr>
            <a:endParaRPr lang="en-US" sz="4800" b="1" dirty="0">
              <a:solidFill>
                <a:schemeClr val="tx1">
                  <a:lumMod val="50000"/>
                  <a:lumOff val="50000"/>
                </a:schemeClr>
              </a:solidFill>
              <a:latin typeface="Helvetica Neue"/>
              <a:cs typeface="Helvetica Neue"/>
            </a:endParaRPr>
          </a:p>
        </p:txBody>
      </p:sp>
      <p:sp>
        <p:nvSpPr>
          <p:cNvPr id="7" name="Rectangle 6"/>
          <p:cNvSpPr/>
          <p:nvPr/>
        </p:nvSpPr>
        <p:spPr>
          <a:xfrm>
            <a:off x="339253" y="3082330"/>
            <a:ext cx="8499947" cy="2357568"/>
          </a:xfrm>
          <a:prstGeom prst="rect">
            <a:avLst/>
          </a:prstGeom>
        </p:spPr>
        <p:txBody>
          <a:bodyPr wrap="square">
            <a:spAutoFit/>
          </a:bodyPr>
          <a:lstStyle/>
          <a:p>
            <a:pPr>
              <a:lnSpc>
                <a:spcPct val="120000"/>
              </a:lnSpc>
            </a:pPr>
            <a:r>
              <a:rPr lang="en-US" sz="4800" b="1" dirty="0" smtClean="0">
                <a:solidFill>
                  <a:schemeClr val="accent3"/>
                </a:solidFill>
                <a:latin typeface="Helvetica Neue"/>
                <a:cs typeface="Helvetica Neue"/>
              </a:rPr>
              <a:t>Iterative.</a:t>
            </a:r>
          </a:p>
          <a:p>
            <a:pPr>
              <a:lnSpc>
                <a:spcPct val="120000"/>
              </a:lnSpc>
            </a:pPr>
            <a:r>
              <a:rPr lang="en-US" sz="2800" b="1" dirty="0" smtClean="0">
                <a:solidFill>
                  <a:schemeClr val="accent3"/>
                </a:solidFill>
                <a:latin typeface="Helvetica Neue Light"/>
                <a:cs typeface="Helvetica Neue Light"/>
              </a:rPr>
              <a:t>Build rough version. Validate. Build up quality.</a:t>
            </a:r>
            <a:endParaRPr lang="en-US" sz="2800" b="1" dirty="0">
              <a:solidFill>
                <a:schemeClr val="accent3"/>
              </a:solidFill>
              <a:latin typeface="Helvetica Neue Light"/>
              <a:cs typeface="Helvetica Neue Light"/>
            </a:endParaRPr>
          </a:p>
          <a:p>
            <a:pPr>
              <a:lnSpc>
                <a:spcPct val="120000"/>
              </a:lnSpc>
            </a:pPr>
            <a:endParaRPr lang="en-US" sz="4800" b="1" dirty="0">
              <a:solidFill>
                <a:srgbClr val="7F7F7F"/>
              </a:solidFill>
              <a:latin typeface="Helvetica Neue"/>
              <a:cs typeface="Helvetica Neue"/>
            </a:endParaRPr>
          </a:p>
        </p:txBody>
      </p:sp>
      <p:sp>
        <p:nvSpPr>
          <p:cNvPr id="3" name="Rectangle 2"/>
          <p:cNvSpPr/>
          <p:nvPr/>
        </p:nvSpPr>
        <p:spPr>
          <a:xfrm>
            <a:off x="5959475" y="6564868"/>
            <a:ext cx="3175569" cy="276999"/>
          </a:xfrm>
          <a:prstGeom prst="rect">
            <a:avLst/>
          </a:prstGeom>
        </p:spPr>
        <p:txBody>
          <a:bodyPr wrap="none">
            <a:spAutoFit/>
          </a:bodyPr>
          <a:lstStyle/>
          <a:p>
            <a:r>
              <a:rPr lang="en-US" sz="1200" dirty="0" smtClean="0">
                <a:latin typeface="Helvetica Neue Light"/>
                <a:cs typeface="Helvetica Neue Light"/>
              </a:rPr>
              <a:t>Source: Embrace </a:t>
            </a:r>
            <a:r>
              <a:rPr lang="en-US" sz="1200" dirty="0">
                <a:latin typeface="Helvetica Neue Light"/>
                <a:cs typeface="Helvetica Neue Light"/>
              </a:rPr>
              <a:t>Uncertainty by Jeff Patton </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7200" y="1452098"/>
            <a:ext cx="5731347" cy="1852612"/>
          </a:xfrm>
          <a:prstGeom prst="rect">
            <a:avLst/>
          </a:prstGeom>
          <a:noFill/>
          <a:ln>
            <a:noFill/>
          </a:ln>
        </p:spPr>
      </p:pic>
      <p:pic>
        <p:nvPicPr>
          <p:cNvPr id="11" name="Picture 1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9253" y="4497242"/>
            <a:ext cx="6388100" cy="2044994"/>
          </a:xfrm>
          <a:prstGeom prst="rect">
            <a:avLst/>
          </a:prstGeom>
        </p:spPr>
      </p:pic>
    </p:spTree>
    <p:extLst>
      <p:ext uri="{BB962C8B-B14F-4D97-AF65-F5344CB8AC3E}">
        <p14:creationId xmlns:p14="http://schemas.microsoft.com/office/powerpoint/2010/main" val="18535904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19636" y="4517118"/>
            <a:ext cx="1333500" cy="369332"/>
          </a:xfrm>
          <a:prstGeom prst="rect">
            <a:avLst/>
          </a:prstGeom>
          <a:noFill/>
        </p:spPr>
        <p:txBody>
          <a:bodyPr wrap="square" rtlCol="0">
            <a:spAutoFit/>
          </a:bodyPr>
          <a:lstStyle/>
          <a:p>
            <a:r>
              <a:rPr lang="en-US" dirty="0" smtClean="0"/>
              <a:t>Paper</a:t>
            </a:r>
            <a:endParaRPr lang="en-US" dirty="0"/>
          </a:p>
        </p:txBody>
      </p:sp>
      <p:sp>
        <p:nvSpPr>
          <p:cNvPr id="8" name="TextBox 7"/>
          <p:cNvSpPr txBox="1"/>
          <p:nvPr/>
        </p:nvSpPr>
        <p:spPr>
          <a:xfrm>
            <a:off x="3354541" y="4523777"/>
            <a:ext cx="2470542" cy="369332"/>
          </a:xfrm>
          <a:prstGeom prst="rect">
            <a:avLst/>
          </a:prstGeom>
          <a:noFill/>
        </p:spPr>
        <p:txBody>
          <a:bodyPr wrap="square" rtlCol="0">
            <a:spAutoFit/>
          </a:bodyPr>
          <a:lstStyle/>
          <a:p>
            <a:r>
              <a:rPr lang="en-US" dirty="0" smtClean="0"/>
              <a:t>Clickable Wireframes</a:t>
            </a:r>
            <a:endParaRPr lang="en-US" dirty="0"/>
          </a:p>
        </p:txBody>
      </p:sp>
      <p:sp>
        <p:nvSpPr>
          <p:cNvPr id="9" name="TextBox 8"/>
          <p:cNvSpPr txBox="1"/>
          <p:nvPr/>
        </p:nvSpPr>
        <p:spPr>
          <a:xfrm>
            <a:off x="7917408" y="4523777"/>
            <a:ext cx="1168040" cy="369332"/>
          </a:xfrm>
          <a:prstGeom prst="rect">
            <a:avLst/>
          </a:prstGeom>
          <a:noFill/>
        </p:spPr>
        <p:txBody>
          <a:bodyPr wrap="square" rtlCol="0">
            <a:spAutoFit/>
          </a:bodyPr>
          <a:lstStyle/>
          <a:p>
            <a:r>
              <a:rPr lang="en-US" dirty="0" smtClean="0"/>
              <a:t>Code</a:t>
            </a:r>
            <a:endParaRPr lang="en-US" dirty="0"/>
          </a:p>
        </p:txBody>
      </p:sp>
      <p:cxnSp>
        <p:nvCxnSpPr>
          <p:cNvPr id="11" name="Straight Arrow Connector 10"/>
          <p:cNvCxnSpPr/>
          <p:nvPr/>
        </p:nvCxnSpPr>
        <p:spPr>
          <a:xfrm>
            <a:off x="604329" y="4990713"/>
            <a:ext cx="8009773" cy="0"/>
          </a:xfrm>
          <a:prstGeom prst="straightConnector1">
            <a:avLst/>
          </a:prstGeom>
          <a:ln>
            <a:solidFill>
              <a:schemeClr val="tx1">
                <a:lumMod val="50000"/>
                <a:lumOff val="50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6" name="Table 15"/>
          <p:cNvGraphicFramePr>
            <a:graphicFrameLocks noGrp="1"/>
          </p:cNvGraphicFramePr>
          <p:nvPr>
            <p:extLst/>
          </p:nvPr>
        </p:nvGraphicFramePr>
        <p:xfrm>
          <a:off x="604330" y="5168900"/>
          <a:ext cx="8009772" cy="1483360"/>
        </p:xfrm>
        <a:graphic>
          <a:graphicData uri="http://schemas.openxmlformats.org/drawingml/2006/table">
            <a:tbl>
              <a:tblPr firstRow="1" bandRow="1">
                <a:tableStyleId>{5C22544A-7EE6-4342-B048-85BDC9FD1C3A}</a:tableStyleId>
              </a:tblPr>
              <a:tblGrid>
                <a:gridCol w="2669924"/>
                <a:gridCol w="2669924"/>
                <a:gridCol w="2669924"/>
              </a:tblGrid>
              <a:tr h="370840">
                <a:tc>
                  <a:txBody>
                    <a:bodyPr/>
                    <a:lstStyle/>
                    <a:p>
                      <a:r>
                        <a:rPr lang="en-US" dirty="0" smtClean="0">
                          <a:solidFill>
                            <a:schemeClr val="tx1">
                              <a:lumMod val="50000"/>
                              <a:lumOff val="50000"/>
                            </a:schemeClr>
                          </a:solidFill>
                          <a:latin typeface="Helvetica Neue "/>
                          <a:cs typeface="Helvetica Neue "/>
                        </a:rPr>
                        <a:t>low</a:t>
                      </a:r>
                      <a:endParaRPr lang="en-US" dirty="0">
                        <a:solidFill>
                          <a:schemeClr val="tx1">
                            <a:lumMod val="50000"/>
                            <a:lumOff val="50000"/>
                          </a:schemeClr>
                        </a:solidFill>
                        <a:latin typeface="Helvetica Neue "/>
                        <a:cs typeface="Helvetica Neue "/>
                      </a:endParaRPr>
                    </a:p>
                  </a:txBody>
                  <a:tcPr>
                    <a:noFill/>
                  </a:tcPr>
                </a:tc>
                <a:tc>
                  <a:txBody>
                    <a:bodyPr/>
                    <a:lstStyle/>
                    <a:p>
                      <a:pPr algn="ctr"/>
                      <a:r>
                        <a:rPr lang="en-US" dirty="0" smtClean="0">
                          <a:solidFill>
                            <a:schemeClr val="tx1">
                              <a:lumMod val="50000"/>
                              <a:lumOff val="50000"/>
                            </a:schemeClr>
                          </a:solidFill>
                          <a:latin typeface="Helvetica Neue "/>
                          <a:cs typeface="Helvetica Neue "/>
                        </a:rPr>
                        <a:t>FIDELITY</a:t>
                      </a:r>
                      <a:endParaRPr lang="en-US" dirty="0">
                        <a:solidFill>
                          <a:schemeClr val="tx1">
                            <a:lumMod val="50000"/>
                            <a:lumOff val="50000"/>
                          </a:schemeClr>
                        </a:solidFill>
                        <a:latin typeface="Helvetica Neue "/>
                        <a:cs typeface="Helvetica Neue "/>
                      </a:endParaRPr>
                    </a:p>
                  </a:txBody>
                  <a:tcPr>
                    <a:noFill/>
                  </a:tcPr>
                </a:tc>
                <a:tc>
                  <a:txBody>
                    <a:bodyPr/>
                    <a:lstStyle/>
                    <a:p>
                      <a:pPr algn="r"/>
                      <a:r>
                        <a:rPr lang="en-US" dirty="0" smtClean="0">
                          <a:solidFill>
                            <a:schemeClr val="tx1">
                              <a:lumMod val="50000"/>
                              <a:lumOff val="50000"/>
                            </a:schemeClr>
                          </a:solidFill>
                          <a:latin typeface="Helvetica Neue "/>
                          <a:cs typeface="Helvetica Neue "/>
                        </a:rPr>
                        <a:t>high</a:t>
                      </a:r>
                      <a:endParaRPr lang="en-US" dirty="0">
                        <a:solidFill>
                          <a:schemeClr val="tx1">
                            <a:lumMod val="50000"/>
                            <a:lumOff val="50000"/>
                          </a:schemeClr>
                        </a:solidFill>
                        <a:latin typeface="Helvetica Neue "/>
                        <a:cs typeface="Helvetica Neue "/>
                      </a:endParaRPr>
                    </a:p>
                  </a:txBody>
                  <a:tcPr>
                    <a:noFill/>
                  </a:tcPr>
                </a:tc>
              </a:tr>
              <a:tr h="370840">
                <a:tc>
                  <a:txBody>
                    <a:bodyPr/>
                    <a:lstStyle/>
                    <a:p>
                      <a:r>
                        <a:rPr lang="en-US" b="0" dirty="0" smtClean="0">
                          <a:solidFill>
                            <a:schemeClr val="tx1">
                              <a:lumMod val="50000"/>
                              <a:lumOff val="50000"/>
                            </a:schemeClr>
                          </a:solidFill>
                          <a:latin typeface="Helvetica Neue Light"/>
                          <a:cs typeface="Helvetica Neue Light"/>
                        </a:rPr>
                        <a:t>sketched</a:t>
                      </a:r>
                      <a:endParaRPr lang="en-US" b="0" dirty="0">
                        <a:solidFill>
                          <a:schemeClr val="tx1">
                            <a:lumMod val="50000"/>
                            <a:lumOff val="50000"/>
                          </a:schemeClr>
                        </a:solidFill>
                        <a:latin typeface="Helvetica Neue Light"/>
                        <a:cs typeface="Helvetica Neue Light"/>
                      </a:endParaRPr>
                    </a:p>
                  </a:txBody>
                  <a:tcPr>
                    <a:noFill/>
                  </a:tcPr>
                </a:tc>
                <a:tc>
                  <a:txBody>
                    <a:bodyPr/>
                    <a:lstStyle/>
                    <a:p>
                      <a:pPr algn="ctr"/>
                      <a:r>
                        <a:rPr lang="en-US" b="0" dirty="0" smtClean="0">
                          <a:solidFill>
                            <a:schemeClr val="tx1">
                              <a:lumMod val="50000"/>
                              <a:lumOff val="50000"/>
                            </a:schemeClr>
                          </a:solidFill>
                          <a:latin typeface="Helvetica Neue Light"/>
                          <a:cs typeface="Helvetica Neue Light"/>
                        </a:rPr>
                        <a:t>VISUAL</a:t>
                      </a:r>
                      <a:endParaRPr lang="en-US" b="0" dirty="0">
                        <a:solidFill>
                          <a:schemeClr val="tx1">
                            <a:lumMod val="50000"/>
                            <a:lumOff val="50000"/>
                          </a:schemeClr>
                        </a:solidFill>
                        <a:latin typeface="Helvetica Neue Light"/>
                        <a:cs typeface="Helvetica Neue Light"/>
                      </a:endParaRPr>
                    </a:p>
                  </a:txBody>
                  <a:tcPr>
                    <a:noFill/>
                  </a:tcPr>
                </a:tc>
                <a:tc>
                  <a:txBody>
                    <a:bodyPr/>
                    <a:lstStyle/>
                    <a:p>
                      <a:pPr algn="r"/>
                      <a:r>
                        <a:rPr lang="en-US" b="0" dirty="0" smtClean="0">
                          <a:solidFill>
                            <a:schemeClr val="tx1">
                              <a:lumMod val="50000"/>
                              <a:lumOff val="50000"/>
                            </a:schemeClr>
                          </a:solidFill>
                          <a:latin typeface="Helvetica Neue Light"/>
                          <a:cs typeface="Helvetica Neue Light"/>
                        </a:rPr>
                        <a:t>styled</a:t>
                      </a:r>
                      <a:endParaRPr lang="en-US" b="0" dirty="0">
                        <a:solidFill>
                          <a:schemeClr val="tx1">
                            <a:lumMod val="50000"/>
                            <a:lumOff val="50000"/>
                          </a:schemeClr>
                        </a:solidFill>
                        <a:latin typeface="Helvetica Neue Light"/>
                        <a:cs typeface="Helvetica Neue Light"/>
                      </a:endParaRPr>
                    </a:p>
                  </a:txBody>
                  <a:tcPr>
                    <a:noFill/>
                  </a:tcPr>
                </a:tc>
              </a:tr>
              <a:tr h="370840">
                <a:tc>
                  <a:txBody>
                    <a:bodyPr/>
                    <a:lstStyle/>
                    <a:p>
                      <a:r>
                        <a:rPr lang="en-US" b="0" dirty="0" smtClean="0">
                          <a:solidFill>
                            <a:schemeClr val="tx1">
                              <a:lumMod val="50000"/>
                              <a:lumOff val="50000"/>
                            </a:schemeClr>
                          </a:solidFill>
                          <a:latin typeface="Helvetica Neue Light"/>
                          <a:cs typeface="Helvetica Neue Light"/>
                        </a:rPr>
                        <a:t>static</a:t>
                      </a:r>
                      <a:endParaRPr lang="en-US" b="0" dirty="0">
                        <a:solidFill>
                          <a:schemeClr val="tx1">
                            <a:lumMod val="50000"/>
                            <a:lumOff val="50000"/>
                          </a:schemeClr>
                        </a:solidFill>
                        <a:latin typeface="Helvetica Neue Light"/>
                        <a:cs typeface="Helvetica Neue Light"/>
                      </a:endParaRPr>
                    </a:p>
                  </a:txBody>
                  <a:tcPr>
                    <a:noFill/>
                  </a:tcPr>
                </a:tc>
                <a:tc>
                  <a:txBody>
                    <a:bodyPr/>
                    <a:lstStyle/>
                    <a:p>
                      <a:pPr algn="ctr"/>
                      <a:r>
                        <a:rPr lang="en-US" b="0" dirty="0" smtClean="0">
                          <a:solidFill>
                            <a:schemeClr val="tx1">
                              <a:lumMod val="50000"/>
                              <a:lumOff val="50000"/>
                            </a:schemeClr>
                          </a:solidFill>
                          <a:latin typeface="Helvetica Neue Light"/>
                          <a:cs typeface="Helvetica Neue Light"/>
                        </a:rPr>
                        <a:t>FUNCTIONAL</a:t>
                      </a:r>
                      <a:endParaRPr lang="en-US" b="0" dirty="0">
                        <a:solidFill>
                          <a:schemeClr val="tx1">
                            <a:lumMod val="50000"/>
                            <a:lumOff val="50000"/>
                          </a:schemeClr>
                        </a:solidFill>
                        <a:latin typeface="Helvetica Neue Light"/>
                        <a:cs typeface="Helvetica Neue Light"/>
                      </a:endParaRPr>
                    </a:p>
                  </a:txBody>
                  <a:tcPr>
                    <a:noFill/>
                  </a:tcPr>
                </a:tc>
                <a:tc>
                  <a:txBody>
                    <a:bodyPr/>
                    <a:lstStyle/>
                    <a:p>
                      <a:pPr algn="r"/>
                      <a:r>
                        <a:rPr lang="en-US" b="0" dirty="0" smtClean="0">
                          <a:solidFill>
                            <a:schemeClr val="tx1">
                              <a:lumMod val="50000"/>
                              <a:lumOff val="50000"/>
                            </a:schemeClr>
                          </a:solidFill>
                          <a:latin typeface="Helvetica Neue Light"/>
                          <a:cs typeface="Helvetica Neue Light"/>
                        </a:rPr>
                        <a:t>interactive</a:t>
                      </a:r>
                      <a:endParaRPr lang="en-US" b="0" dirty="0">
                        <a:solidFill>
                          <a:schemeClr val="tx1">
                            <a:lumMod val="50000"/>
                            <a:lumOff val="50000"/>
                          </a:schemeClr>
                        </a:solidFill>
                        <a:latin typeface="Helvetica Neue Light"/>
                        <a:cs typeface="Helvetica Neue Light"/>
                      </a:endParaRPr>
                    </a:p>
                  </a:txBody>
                  <a:tcPr>
                    <a:noFill/>
                  </a:tcPr>
                </a:tc>
              </a:tr>
              <a:tr h="370840">
                <a:tc>
                  <a:txBody>
                    <a:bodyPr/>
                    <a:lstStyle/>
                    <a:p>
                      <a:r>
                        <a:rPr lang="en-US" b="0" dirty="0" smtClean="0">
                          <a:solidFill>
                            <a:schemeClr val="tx1">
                              <a:lumMod val="50000"/>
                              <a:lumOff val="50000"/>
                            </a:schemeClr>
                          </a:solidFill>
                          <a:latin typeface="Helvetica Neue Light"/>
                          <a:cs typeface="Helvetica Neue Light"/>
                        </a:rPr>
                        <a:t>placeholder</a:t>
                      </a:r>
                      <a:endParaRPr lang="en-US" b="0" dirty="0">
                        <a:solidFill>
                          <a:schemeClr val="tx1">
                            <a:lumMod val="50000"/>
                            <a:lumOff val="50000"/>
                          </a:schemeClr>
                        </a:solidFill>
                        <a:latin typeface="Helvetica Neue Light"/>
                        <a:cs typeface="Helvetica Neue Light"/>
                      </a:endParaRPr>
                    </a:p>
                  </a:txBody>
                  <a:tcPr>
                    <a:noFill/>
                  </a:tcPr>
                </a:tc>
                <a:tc>
                  <a:txBody>
                    <a:bodyPr/>
                    <a:lstStyle/>
                    <a:p>
                      <a:pPr algn="ctr"/>
                      <a:r>
                        <a:rPr lang="en-US" b="0" dirty="0" smtClean="0">
                          <a:solidFill>
                            <a:schemeClr val="tx1">
                              <a:lumMod val="50000"/>
                              <a:lumOff val="50000"/>
                            </a:schemeClr>
                          </a:solidFill>
                          <a:latin typeface="Helvetica Neue Light"/>
                          <a:cs typeface="Helvetica Neue Light"/>
                        </a:rPr>
                        <a:t>CONTENT</a:t>
                      </a:r>
                      <a:endParaRPr lang="en-US" b="0" dirty="0">
                        <a:solidFill>
                          <a:schemeClr val="tx1">
                            <a:lumMod val="50000"/>
                            <a:lumOff val="50000"/>
                          </a:schemeClr>
                        </a:solidFill>
                        <a:latin typeface="Helvetica Neue Light"/>
                        <a:cs typeface="Helvetica Neue Light"/>
                      </a:endParaRPr>
                    </a:p>
                  </a:txBody>
                  <a:tcPr>
                    <a:noFill/>
                  </a:tcPr>
                </a:tc>
                <a:tc>
                  <a:txBody>
                    <a:bodyPr/>
                    <a:lstStyle/>
                    <a:p>
                      <a:pPr algn="r"/>
                      <a:r>
                        <a:rPr lang="en-US" b="0" dirty="0" smtClean="0">
                          <a:solidFill>
                            <a:schemeClr val="tx1">
                              <a:lumMod val="50000"/>
                              <a:lumOff val="50000"/>
                            </a:schemeClr>
                          </a:solidFill>
                          <a:latin typeface="Helvetica Neue Light"/>
                          <a:cs typeface="Helvetica Neue Light"/>
                        </a:rPr>
                        <a:t>real</a:t>
                      </a:r>
                      <a:endParaRPr lang="en-US" b="0" dirty="0">
                        <a:solidFill>
                          <a:schemeClr val="tx1">
                            <a:lumMod val="50000"/>
                            <a:lumOff val="50000"/>
                          </a:schemeClr>
                        </a:solidFill>
                        <a:latin typeface="Helvetica Neue Light"/>
                        <a:cs typeface="Helvetica Neue Light"/>
                      </a:endParaRPr>
                    </a:p>
                  </a:txBody>
                  <a:tcPr>
                    <a:noFill/>
                  </a:tcPr>
                </a:tc>
              </a:tr>
            </a:tbl>
          </a:graphicData>
        </a:graphic>
      </p:graphicFrame>
      <p:sp>
        <p:nvSpPr>
          <p:cNvPr id="12" name="TextBox 11"/>
          <p:cNvSpPr txBox="1"/>
          <p:nvPr/>
        </p:nvSpPr>
        <p:spPr>
          <a:xfrm>
            <a:off x="355600" y="371523"/>
            <a:ext cx="8478099" cy="1015663"/>
          </a:xfrm>
          <a:prstGeom prst="rect">
            <a:avLst/>
          </a:prstGeom>
          <a:noFill/>
        </p:spPr>
        <p:txBody>
          <a:bodyPr wrap="square" rtlCol="0">
            <a:spAutoFit/>
          </a:bodyPr>
          <a:lstStyle/>
          <a:p>
            <a:pPr algn="ctr"/>
            <a:r>
              <a:rPr lang="en-US" sz="3000" dirty="0" smtClean="0">
                <a:solidFill>
                  <a:srgbClr val="7F7F7F"/>
                </a:solidFill>
                <a:latin typeface="Gill Sans Light"/>
                <a:cs typeface="Gill Sans Light"/>
              </a:rPr>
              <a:t>Choosing </a:t>
            </a:r>
            <a:r>
              <a:rPr lang="en-US" sz="3000" dirty="0">
                <a:solidFill>
                  <a:srgbClr val="7F7F7F"/>
                </a:solidFill>
                <a:latin typeface="Gill Sans Light"/>
                <a:cs typeface="Gill Sans Light"/>
              </a:rPr>
              <a:t>the right tool for prototyping based on what is to be learned from the MVP</a:t>
            </a:r>
          </a:p>
        </p:txBody>
      </p:sp>
      <p:pic>
        <p:nvPicPr>
          <p:cNvPr id="13" name="Picture 12"/>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10556" t="5048" r="61435" b="3311"/>
          <a:stretch/>
        </p:blipFill>
        <p:spPr>
          <a:xfrm>
            <a:off x="315043" y="1464288"/>
            <a:ext cx="1638093" cy="2948567"/>
          </a:xfrm>
          <a:prstGeom prst="rect">
            <a:avLst/>
          </a:prstGeom>
          <a:ln>
            <a:noFill/>
          </a:ln>
          <a:effectLst>
            <a:outerShdw blurRad="292100" dist="139700" dir="2700000" algn="tl" rotWithShape="0">
              <a:srgbClr val="333333">
                <a:alpha val="65000"/>
              </a:srgbClr>
            </a:outerShdw>
          </a:effectLst>
        </p:spPr>
      </p:pic>
      <p:pic>
        <p:nvPicPr>
          <p:cNvPr id="14" name="Picture 13" descr="UX_Traveler.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705552" y="1540917"/>
            <a:ext cx="1807326" cy="2893767"/>
          </a:xfrm>
          <a:prstGeom prst="rect">
            <a:avLst/>
          </a:prstGeom>
        </p:spPr>
      </p:pic>
      <p:grpSp>
        <p:nvGrpSpPr>
          <p:cNvPr id="2" name="Group 1"/>
          <p:cNvGrpSpPr/>
          <p:nvPr/>
        </p:nvGrpSpPr>
        <p:grpSpPr>
          <a:xfrm>
            <a:off x="7113205" y="1266316"/>
            <a:ext cx="1720494" cy="3442967"/>
            <a:chOff x="2743978" y="101600"/>
            <a:chExt cx="3519548" cy="7043146"/>
          </a:xfrm>
        </p:grpSpPr>
        <p:pic>
          <p:nvPicPr>
            <p:cNvPr id="15" name="Picture 1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743978" y="101600"/>
              <a:ext cx="3519548" cy="7043146"/>
            </a:xfrm>
            <a:prstGeom prst="rect">
              <a:avLst/>
            </a:prstGeom>
          </p:spPr>
        </p:pic>
        <p:pic>
          <p:nvPicPr>
            <p:cNvPr id="17" name="Picture 16" descr="T3. Select ticket.png">
              <a:hlinkClick r:id="rId6"/>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77786" y="1231900"/>
              <a:ext cx="2711718" cy="4813300"/>
            </a:xfrm>
            <a:prstGeom prst="rect">
              <a:avLst/>
            </a:prstGeom>
            <a:ln>
              <a:solidFill>
                <a:srgbClr val="D9D9D9"/>
              </a:solidFill>
            </a:ln>
          </p:spPr>
        </p:pic>
      </p:grpSp>
      <p:pic>
        <p:nvPicPr>
          <p:cNvPr id="1028" name="Picture 4" descr="http://www.inside.com.tw/wp-content/uploads/2014/07/POP-logo-2-for-article-1024x507.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3379" y="3623903"/>
            <a:ext cx="1649757" cy="8173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horizoninteractiveawards.com/assets/images/logos/invision.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670126" y="3686421"/>
            <a:ext cx="1726088" cy="73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0570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3"/>
          <p:cNvSpPr/>
          <p:nvPr/>
        </p:nvSpPr>
        <p:spPr>
          <a:xfrm>
            <a:off x="800100" y="279459"/>
            <a:ext cx="7873999" cy="74175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US" sz="3200" b="1" dirty="0" smtClean="0">
                <a:solidFill>
                  <a:schemeClr val="tx1">
                    <a:lumMod val="50000"/>
                    <a:lumOff val="50000"/>
                  </a:schemeClr>
                </a:solidFill>
                <a:latin typeface="Helvetica Neue "/>
                <a:cs typeface="Helvetica Neue "/>
              </a:rPr>
              <a:t>WHAT TO PROTOTYPE?</a:t>
            </a:r>
            <a:endParaRPr lang="en-US" sz="3000" b="1" dirty="0">
              <a:solidFill>
                <a:schemeClr val="tx1">
                  <a:lumMod val="50000"/>
                  <a:lumOff val="50000"/>
                </a:schemeClr>
              </a:solidFill>
              <a:latin typeface="Helvetica Neue "/>
              <a:cs typeface="Helvetica Neue "/>
            </a:endParaRPr>
          </a:p>
        </p:txBody>
      </p:sp>
      <p:cxnSp>
        <p:nvCxnSpPr>
          <p:cNvPr id="8" name="Straight Arrow Connector 7"/>
          <p:cNvCxnSpPr/>
          <p:nvPr/>
        </p:nvCxnSpPr>
        <p:spPr>
          <a:xfrm>
            <a:off x="4432966" y="3551833"/>
            <a:ext cx="0" cy="2205454"/>
          </a:xfrm>
          <a:prstGeom prst="straightConnector1">
            <a:avLst/>
          </a:prstGeom>
          <a:ln w="6350" cmpd="sng">
            <a:solidFill>
              <a:schemeClr val="tx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3366167" y="2896724"/>
            <a:ext cx="2184400" cy="354510"/>
          </a:xfrm>
          <a:prstGeom prst="rect">
            <a:avLst/>
          </a:prstGeom>
        </p:spPr>
        <p:txBody>
          <a:bodyPr/>
          <a:lstStyle/>
          <a:p>
            <a:pPr algn="ctr">
              <a:lnSpc>
                <a:spcPct val="110000"/>
              </a:lnSpc>
            </a:pPr>
            <a:r>
              <a:rPr lang="en-US" sz="1400" smtClean="0">
                <a:solidFill>
                  <a:srgbClr val="8BA8B0"/>
                </a:solidFill>
                <a:latin typeface="Gill Sans"/>
                <a:cs typeface="Gill Sans"/>
              </a:rPr>
              <a:t>Critical to survival</a:t>
            </a:r>
          </a:p>
          <a:p>
            <a:pPr algn="ctr">
              <a:lnSpc>
                <a:spcPct val="110000"/>
              </a:lnSpc>
            </a:pPr>
            <a:r>
              <a:rPr lang="en-US" sz="1400" smtClean="0">
                <a:solidFill>
                  <a:srgbClr val="8BA8B0"/>
                </a:solidFill>
                <a:latin typeface="Gill Sans"/>
                <a:cs typeface="Gill Sans"/>
              </a:rPr>
              <a:t>+</a:t>
            </a:r>
            <a:endParaRPr lang="en-US" sz="1400" dirty="0">
              <a:solidFill>
                <a:srgbClr val="8BA8B0"/>
              </a:solidFill>
              <a:latin typeface="Gill Sans"/>
              <a:cs typeface="Gill Sans"/>
            </a:endParaRPr>
          </a:p>
        </p:txBody>
      </p:sp>
      <p:sp>
        <p:nvSpPr>
          <p:cNvPr id="10" name="Content Placeholder 2"/>
          <p:cNvSpPr txBox="1">
            <a:spLocks/>
          </p:cNvSpPr>
          <p:nvPr/>
        </p:nvSpPr>
        <p:spPr bwMode="auto">
          <a:xfrm>
            <a:off x="3042316" y="5711865"/>
            <a:ext cx="2806700" cy="4953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2800" kern="1200">
                <a:solidFill>
                  <a:srgbClr val="82694B"/>
                </a:solidFill>
                <a:latin typeface="NotesKuoni-RegularTf"/>
                <a:ea typeface="ＭＳ Ｐゴシック" charset="0"/>
                <a:cs typeface="NotesKuoni-RegularTf"/>
              </a:defRPr>
            </a:lvl1pPr>
            <a:lvl2pPr marL="457200" algn="l" defTabSz="457200" rtl="0" eaLnBrk="0" fontAlgn="base" hangingPunct="0">
              <a:spcBef>
                <a:spcPct val="20000"/>
              </a:spcBef>
              <a:spcAft>
                <a:spcPct val="0"/>
              </a:spcAft>
              <a:buFont typeface="Arial" charset="0"/>
              <a:defRPr sz="2400" kern="1200">
                <a:solidFill>
                  <a:srgbClr val="82694B"/>
                </a:solidFill>
                <a:latin typeface="NotesKuoni-RegularTf"/>
                <a:ea typeface="ＭＳ Ｐゴシック" charset="0"/>
                <a:cs typeface="NotesKuoni-RegularTf"/>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NotesKuoni-RegularTf"/>
                <a:ea typeface="ＭＳ Ｐゴシック" charset="0"/>
                <a:cs typeface="NotesKuoni-RegularTf"/>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NotesKuoni-RegularTf"/>
                <a:ea typeface="ＭＳ Ｐゴシック" charset="0"/>
                <a:cs typeface="NotesKuoni-RegularT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Font typeface="Arial" charset="0"/>
              <a:buNone/>
            </a:pPr>
            <a:r>
              <a:rPr lang="en-US" sz="1400" dirty="0" smtClean="0">
                <a:solidFill>
                  <a:srgbClr val="68A500"/>
                </a:solidFill>
                <a:latin typeface="Gill Sans"/>
                <a:cs typeface="Gill Sans"/>
              </a:rPr>
              <a:t>Less critical to survival</a:t>
            </a:r>
          </a:p>
          <a:p>
            <a:pPr marL="0" indent="0" algn="ctr">
              <a:lnSpc>
                <a:spcPct val="110000"/>
              </a:lnSpc>
              <a:buFont typeface="Arial" charset="0"/>
              <a:buNone/>
            </a:pPr>
            <a:r>
              <a:rPr lang="en-US" sz="1400" dirty="0" smtClean="0">
                <a:solidFill>
                  <a:srgbClr val="75C86A"/>
                </a:solidFill>
                <a:latin typeface="Gill Sans"/>
                <a:cs typeface="Gill Sans"/>
              </a:rPr>
              <a:t>-</a:t>
            </a:r>
            <a:endParaRPr lang="en-US" sz="1400" dirty="0">
              <a:solidFill>
                <a:srgbClr val="75C86A"/>
              </a:solidFill>
              <a:latin typeface="Gill Sans"/>
              <a:cs typeface="Gill Sans"/>
            </a:endParaRPr>
          </a:p>
        </p:txBody>
      </p:sp>
      <p:sp>
        <p:nvSpPr>
          <p:cNvPr id="11" name="Rectangle 10"/>
          <p:cNvSpPr/>
          <p:nvPr/>
        </p:nvSpPr>
        <p:spPr>
          <a:xfrm>
            <a:off x="1551964" y="4527283"/>
            <a:ext cx="2703203" cy="523220"/>
          </a:xfrm>
          <a:prstGeom prst="rect">
            <a:avLst/>
          </a:prstGeom>
          <a:solidFill>
            <a:schemeClr val="bg1">
              <a:lumMod val="85000"/>
            </a:schemeClr>
          </a:solidFill>
        </p:spPr>
        <p:txBody>
          <a:bodyPr wrap="square">
            <a:spAutoFit/>
          </a:bodyPr>
          <a:lstStyle/>
          <a:p>
            <a:pPr algn="ctr"/>
            <a:r>
              <a:rPr lang="en-US" sz="1400" dirty="0" smtClean="0">
                <a:solidFill>
                  <a:schemeClr val="tx1">
                    <a:lumMod val="50000"/>
                    <a:lumOff val="50000"/>
                  </a:schemeClr>
                </a:solidFill>
                <a:latin typeface="Gill Sans"/>
                <a:cs typeface="Gill Sans"/>
              </a:rPr>
              <a:t>People want to buy tickets and hotels together</a:t>
            </a:r>
          </a:p>
        </p:txBody>
      </p:sp>
      <p:sp>
        <p:nvSpPr>
          <p:cNvPr id="12" name="Rectangle 11"/>
          <p:cNvSpPr/>
          <p:nvPr/>
        </p:nvSpPr>
        <p:spPr>
          <a:xfrm>
            <a:off x="4610359" y="4154409"/>
            <a:ext cx="2745639" cy="738664"/>
          </a:xfrm>
          <a:prstGeom prst="rect">
            <a:avLst/>
          </a:prstGeom>
          <a:solidFill>
            <a:schemeClr val="bg1">
              <a:lumMod val="85000"/>
            </a:schemeClr>
          </a:solidFill>
        </p:spPr>
        <p:txBody>
          <a:bodyPr wrap="square">
            <a:spAutoFit/>
          </a:bodyPr>
          <a:lstStyle/>
          <a:p>
            <a:pPr algn="ctr"/>
            <a:r>
              <a:rPr lang="en-US" sz="1400" dirty="0" smtClean="0">
                <a:solidFill>
                  <a:schemeClr val="tx1">
                    <a:lumMod val="50000"/>
                    <a:lumOff val="50000"/>
                  </a:schemeClr>
                </a:solidFill>
                <a:latin typeface="Gill Sans"/>
                <a:cs typeface="Gill Sans"/>
              </a:rPr>
              <a:t>Hosts can create special tickets that are integrated to the existing system</a:t>
            </a:r>
          </a:p>
        </p:txBody>
      </p:sp>
      <p:grpSp>
        <p:nvGrpSpPr>
          <p:cNvPr id="13" name="Group 12"/>
          <p:cNvGrpSpPr/>
          <p:nvPr/>
        </p:nvGrpSpPr>
        <p:grpSpPr>
          <a:xfrm>
            <a:off x="6265390" y="2971142"/>
            <a:ext cx="444237" cy="444237"/>
            <a:chOff x="6528373" y="51063"/>
            <a:chExt cx="1058528" cy="1058528"/>
          </a:xfrm>
          <a:solidFill>
            <a:srgbClr val="D60035"/>
          </a:solidFill>
        </p:grpSpPr>
        <p:sp>
          <p:nvSpPr>
            <p:cNvPr id="14" name="Oval 13"/>
            <p:cNvSpPr/>
            <p:nvPr/>
          </p:nvSpPr>
          <p:spPr>
            <a:xfrm>
              <a:off x="6528373" y="51063"/>
              <a:ext cx="1058528" cy="105852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6594" y="181262"/>
              <a:ext cx="464701" cy="714924"/>
            </a:xfrm>
            <a:prstGeom prst="rect">
              <a:avLst/>
            </a:prstGeom>
            <a:grpFill/>
          </p:spPr>
        </p:pic>
      </p:grpSp>
      <p:grpSp>
        <p:nvGrpSpPr>
          <p:cNvPr id="16" name="Group 15"/>
          <p:cNvGrpSpPr/>
          <p:nvPr/>
        </p:nvGrpSpPr>
        <p:grpSpPr>
          <a:xfrm>
            <a:off x="1876087" y="2994065"/>
            <a:ext cx="444237" cy="444237"/>
            <a:chOff x="1812183" y="68558"/>
            <a:chExt cx="1058528" cy="1058528"/>
          </a:xfrm>
          <a:solidFill>
            <a:srgbClr val="003B4D"/>
          </a:solidFill>
        </p:grpSpPr>
        <p:sp>
          <p:nvSpPr>
            <p:cNvPr id="17" name="Oval 16"/>
            <p:cNvSpPr/>
            <p:nvPr/>
          </p:nvSpPr>
          <p:spPr>
            <a:xfrm>
              <a:off x="1812183" y="68558"/>
              <a:ext cx="1058528" cy="105852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8093" y="258977"/>
              <a:ext cx="705663" cy="633493"/>
            </a:xfrm>
            <a:prstGeom prst="rect">
              <a:avLst/>
            </a:prstGeom>
            <a:grpFill/>
          </p:spPr>
        </p:pic>
      </p:grpSp>
      <p:sp>
        <p:nvSpPr>
          <p:cNvPr id="19" name="Rectangle 18"/>
          <p:cNvSpPr/>
          <p:nvPr/>
        </p:nvSpPr>
        <p:spPr>
          <a:xfrm>
            <a:off x="4629633" y="3562361"/>
            <a:ext cx="2745639" cy="523220"/>
          </a:xfrm>
          <a:prstGeom prst="rect">
            <a:avLst/>
          </a:prstGeom>
          <a:solidFill>
            <a:schemeClr val="bg1">
              <a:lumMod val="85000"/>
            </a:schemeClr>
          </a:solidFill>
        </p:spPr>
        <p:txBody>
          <a:bodyPr wrap="square">
            <a:spAutoFit/>
          </a:bodyPr>
          <a:lstStyle/>
          <a:p>
            <a:pPr algn="ctr"/>
            <a:r>
              <a:rPr lang="en-US" sz="1400" b="1" dirty="0" smtClean="0">
                <a:solidFill>
                  <a:schemeClr val="tx1">
                    <a:lumMod val="50000"/>
                    <a:lumOff val="50000"/>
                  </a:schemeClr>
                </a:solidFill>
                <a:latin typeface="Gill Sans"/>
                <a:cs typeface="Gill Sans"/>
              </a:rPr>
              <a:t>Hosts want to sell deals to optimize resource use</a:t>
            </a:r>
          </a:p>
        </p:txBody>
      </p:sp>
      <p:sp>
        <p:nvSpPr>
          <p:cNvPr id="20" name="Rectangle 19"/>
          <p:cNvSpPr/>
          <p:nvPr/>
        </p:nvSpPr>
        <p:spPr>
          <a:xfrm>
            <a:off x="1551964" y="3570715"/>
            <a:ext cx="2703203" cy="307777"/>
          </a:xfrm>
          <a:prstGeom prst="rect">
            <a:avLst/>
          </a:prstGeom>
          <a:solidFill>
            <a:schemeClr val="bg1">
              <a:lumMod val="85000"/>
            </a:schemeClr>
          </a:solidFill>
        </p:spPr>
        <p:txBody>
          <a:bodyPr wrap="square">
            <a:spAutoFit/>
          </a:bodyPr>
          <a:lstStyle/>
          <a:p>
            <a:pPr algn="ctr"/>
            <a:r>
              <a:rPr lang="en-US" sz="1400" b="1" dirty="0" smtClean="0">
                <a:solidFill>
                  <a:schemeClr val="tx1">
                    <a:lumMod val="50000"/>
                    <a:lumOff val="50000"/>
                  </a:schemeClr>
                </a:solidFill>
                <a:latin typeface="Gill Sans"/>
                <a:cs typeface="Gill Sans"/>
              </a:rPr>
              <a:t>People want to book deals</a:t>
            </a:r>
          </a:p>
        </p:txBody>
      </p:sp>
      <p:sp>
        <p:nvSpPr>
          <p:cNvPr id="21" name="Rectangle 20"/>
          <p:cNvSpPr/>
          <p:nvPr/>
        </p:nvSpPr>
        <p:spPr>
          <a:xfrm>
            <a:off x="1547784" y="3949721"/>
            <a:ext cx="2703203" cy="523220"/>
          </a:xfrm>
          <a:prstGeom prst="rect">
            <a:avLst/>
          </a:prstGeom>
          <a:solidFill>
            <a:schemeClr val="bg1">
              <a:lumMod val="85000"/>
            </a:schemeClr>
          </a:solidFill>
        </p:spPr>
        <p:txBody>
          <a:bodyPr wrap="square">
            <a:spAutoFit/>
          </a:bodyPr>
          <a:lstStyle/>
          <a:p>
            <a:pPr algn="ctr"/>
            <a:r>
              <a:rPr lang="en-US" sz="1400" dirty="0" smtClean="0">
                <a:solidFill>
                  <a:schemeClr val="tx1">
                    <a:lumMod val="50000"/>
                    <a:lumOff val="50000"/>
                  </a:schemeClr>
                </a:solidFill>
                <a:latin typeface="Gill Sans"/>
                <a:cs typeface="Gill Sans"/>
              </a:rPr>
              <a:t>People want to use a mobile app to buy tickets</a:t>
            </a:r>
          </a:p>
        </p:txBody>
      </p:sp>
      <p:sp>
        <p:nvSpPr>
          <p:cNvPr id="22" name="Rectangle 21"/>
          <p:cNvSpPr/>
          <p:nvPr/>
        </p:nvSpPr>
        <p:spPr>
          <a:xfrm>
            <a:off x="4610359" y="4948853"/>
            <a:ext cx="2745639" cy="523220"/>
          </a:xfrm>
          <a:prstGeom prst="rect">
            <a:avLst/>
          </a:prstGeom>
          <a:solidFill>
            <a:schemeClr val="bg1">
              <a:lumMod val="85000"/>
            </a:schemeClr>
          </a:solidFill>
        </p:spPr>
        <p:txBody>
          <a:bodyPr wrap="square">
            <a:spAutoFit/>
          </a:bodyPr>
          <a:lstStyle/>
          <a:p>
            <a:pPr algn="ctr"/>
            <a:r>
              <a:rPr lang="en-US" sz="1400" dirty="0" smtClean="0">
                <a:solidFill>
                  <a:schemeClr val="tx1">
                    <a:lumMod val="50000"/>
                    <a:lumOff val="50000"/>
                  </a:schemeClr>
                </a:solidFill>
                <a:latin typeface="Gill Sans"/>
                <a:cs typeface="Gill Sans"/>
              </a:rPr>
              <a:t>Hosts are open to work with our access control system</a:t>
            </a:r>
          </a:p>
        </p:txBody>
      </p:sp>
      <p:sp>
        <p:nvSpPr>
          <p:cNvPr id="23" name="TextBox 22"/>
          <p:cNvSpPr txBox="1"/>
          <p:nvPr/>
        </p:nvSpPr>
        <p:spPr>
          <a:xfrm>
            <a:off x="355600" y="777923"/>
            <a:ext cx="8478099" cy="1015663"/>
          </a:xfrm>
          <a:prstGeom prst="rect">
            <a:avLst/>
          </a:prstGeom>
          <a:noFill/>
        </p:spPr>
        <p:txBody>
          <a:bodyPr wrap="square" rtlCol="0">
            <a:spAutoFit/>
          </a:bodyPr>
          <a:lstStyle/>
          <a:p>
            <a:pPr algn="ctr"/>
            <a:r>
              <a:rPr lang="en-US" sz="3000" dirty="0" smtClean="0">
                <a:solidFill>
                  <a:srgbClr val="7F7F7F"/>
                </a:solidFill>
                <a:latin typeface="Gill Sans Light"/>
                <a:cs typeface="Gill Sans Light"/>
              </a:rPr>
              <a:t>Ask yourself, what needs to be true for our idea to work? Then test riskiest assumptions first. </a:t>
            </a:r>
            <a:endParaRPr lang="en-US" sz="3000" dirty="0">
              <a:solidFill>
                <a:srgbClr val="7F7F7F"/>
              </a:solidFill>
              <a:latin typeface="Gill Sans Light"/>
              <a:cs typeface="Gill Sans Light"/>
            </a:endParaRPr>
          </a:p>
        </p:txBody>
      </p:sp>
      <p:sp>
        <p:nvSpPr>
          <p:cNvPr id="24" name="Rectangle 23"/>
          <p:cNvSpPr/>
          <p:nvPr/>
        </p:nvSpPr>
        <p:spPr>
          <a:xfrm>
            <a:off x="1547784" y="5100877"/>
            <a:ext cx="2703203" cy="523220"/>
          </a:xfrm>
          <a:prstGeom prst="rect">
            <a:avLst/>
          </a:prstGeom>
          <a:solidFill>
            <a:schemeClr val="bg1">
              <a:lumMod val="85000"/>
            </a:schemeClr>
          </a:solidFill>
        </p:spPr>
        <p:txBody>
          <a:bodyPr wrap="square">
            <a:spAutoFit/>
          </a:bodyPr>
          <a:lstStyle/>
          <a:p>
            <a:pPr algn="ctr"/>
            <a:r>
              <a:rPr lang="en-US" sz="1400" dirty="0" smtClean="0">
                <a:solidFill>
                  <a:schemeClr val="tx1">
                    <a:lumMod val="50000"/>
                    <a:lumOff val="50000"/>
                  </a:schemeClr>
                </a:solidFill>
                <a:latin typeface="Gill Sans"/>
                <a:cs typeface="Gill Sans"/>
              </a:rPr>
              <a:t>People want to use their phone to get access to lifts</a:t>
            </a:r>
          </a:p>
        </p:txBody>
      </p:sp>
    </p:spTree>
    <p:extLst>
      <p:ext uri="{BB962C8B-B14F-4D97-AF65-F5344CB8AC3E}">
        <p14:creationId xmlns:p14="http://schemas.microsoft.com/office/powerpoint/2010/main" val="2128252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rgbClr val="000000">
              <a:alpha val="7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lang="en-US" sz="2000"/>
          </a:p>
        </p:txBody>
      </p:sp>
      <p:sp>
        <p:nvSpPr>
          <p:cNvPr id="8" name="Rectangle 1"/>
          <p:cNvSpPr>
            <a:spLocks noChangeArrowheads="1"/>
          </p:cNvSpPr>
          <p:nvPr/>
        </p:nvSpPr>
        <p:spPr bwMode="auto">
          <a:xfrm>
            <a:off x="773113" y="2254191"/>
            <a:ext cx="7392987" cy="34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4000" dirty="0" smtClean="0">
                <a:solidFill>
                  <a:srgbClr val="FFFFFF"/>
                </a:solidFill>
                <a:latin typeface="Helvetica Neue"/>
                <a:cs typeface="Helvetica Neue"/>
              </a:rPr>
              <a:t>The hard part is to figure out the </a:t>
            </a:r>
            <a:r>
              <a:rPr lang="en-US" sz="4000" dirty="0" smtClean="0">
                <a:solidFill>
                  <a:srgbClr val="1EA5BE"/>
                </a:solidFill>
                <a:latin typeface="Helvetica Neue"/>
                <a:cs typeface="Helvetica Neue"/>
              </a:rPr>
              <a:t>fewest possible features </a:t>
            </a:r>
            <a:r>
              <a:rPr lang="en-US" sz="4000" dirty="0" smtClean="0">
                <a:solidFill>
                  <a:srgbClr val="FFFFFF"/>
                </a:solidFill>
                <a:latin typeface="Helvetica Neue"/>
                <a:cs typeface="Helvetica Neue"/>
              </a:rPr>
              <a:t>that could possibly accomplish your company’s goals.</a:t>
            </a:r>
          </a:p>
          <a:p>
            <a:endParaRPr lang="en-US" sz="4000" dirty="0" smtClean="0">
              <a:solidFill>
                <a:srgbClr val="FFFFFF"/>
              </a:solidFill>
              <a:latin typeface="Helvetica Neue"/>
              <a:cs typeface="Helvetica Neue"/>
            </a:endParaRPr>
          </a:p>
          <a:p>
            <a:pPr algn="r"/>
            <a:r>
              <a:rPr lang="en-US" sz="2000" dirty="0" smtClean="0">
                <a:solidFill>
                  <a:srgbClr val="FFFFFF"/>
                </a:solidFill>
                <a:latin typeface="Helvetica Neue"/>
                <a:cs typeface="Helvetica Neue"/>
              </a:rPr>
              <a:t>Eric </a:t>
            </a:r>
            <a:r>
              <a:rPr lang="en-US" sz="2000" dirty="0" err="1" smtClean="0">
                <a:solidFill>
                  <a:srgbClr val="FFFFFF"/>
                </a:solidFill>
                <a:latin typeface="Helvetica Neue"/>
                <a:cs typeface="Helvetica Neue"/>
              </a:rPr>
              <a:t>Ries</a:t>
            </a:r>
            <a:endParaRPr lang="en-US" sz="2000" dirty="0">
              <a:solidFill>
                <a:srgbClr val="FFFFFF"/>
              </a:solidFill>
              <a:latin typeface="Helvetica Neue"/>
              <a:cs typeface="Helvetica Neue"/>
            </a:endParaRPr>
          </a:p>
        </p:txBody>
      </p:sp>
      <p:sp>
        <p:nvSpPr>
          <p:cNvPr id="5" name="Title 1"/>
          <p:cNvSpPr>
            <a:spLocks noGrp="1"/>
          </p:cNvSpPr>
          <p:nvPr>
            <p:ph type="title" idx="4294967295"/>
          </p:nvPr>
        </p:nvSpPr>
        <p:spPr>
          <a:xfrm>
            <a:off x="0" y="274638"/>
            <a:ext cx="8229600" cy="522287"/>
          </a:xfrm>
        </p:spPr>
        <p:txBody>
          <a:bodyPr>
            <a:normAutofit fontScale="90000"/>
          </a:bodyPr>
          <a:lstStyle/>
          <a:p>
            <a:pPr algn="ctr"/>
            <a:r>
              <a:rPr lang="en-US" dirty="0" smtClean="0">
                <a:solidFill>
                  <a:schemeClr val="tx1">
                    <a:lumMod val="50000"/>
                    <a:lumOff val="50000"/>
                  </a:schemeClr>
                </a:solidFill>
                <a:latin typeface="Helvetica Neue"/>
                <a:cs typeface="Helvetica Neue"/>
              </a:rPr>
              <a:t>START WITH THE MVP</a:t>
            </a:r>
            <a:endParaRPr lang="en-US" dirty="0">
              <a:solidFill>
                <a:schemeClr val="tx1">
                  <a:lumMod val="50000"/>
                  <a:lumOff val="50000"/>
                </a:schemeClr>
              </a:solidFill>
              <a:latin typeface="Helvetica Neue"/>
              <a:cs typeface="Helvetica Neue"/>
            </a:endParaRPr>
          </a:p>
        </p:txBody>
      </p:sp>
    </p:spTree>
    <p:extLst>
      <p:ext uri="{BB962C8B-B14F-4D97-AF65-F5344CB8AC3E}">
        <p14:creationId xmlns:p14="http://schemas.microsoft.com/office/powerpoint/2010/main" val="20887402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4667"/>
            <a:ext cx="9144000" cy="7027334"/>
          </a:xfrm>
          <a:prstGeom prst="rect">
            <a:avLst/>
          </a:prstGeom>
          <a:solidFill>
            <a:srgbClr val="FF8A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dirty="0">
              <a:latin typeface="Gill Sans Light"/>
              <a:cs typeface="Gill Sans Light"/>
            </a:endParaRPr>
          </a:p>
        </p:txBody>
      </p:sp>
      <p:sp>
        <p:nvSpPr>
          <p:cNvPr id="4" name="Content Placeholder 2"/>
          <p:cNvSpPr txBox="1">
            <a:spLocks/>
          </p:cNvSpPr>
          <p:nvPr/>
        </p:nvSpPr>
        <p:spPr>
          <a:xfrm>
            <a:off x="725631" y="4586361"/>
            <a:ext cx="8285018" cy="900039"/>
          </a:xfrm>
          <a:prstGeom prst="rect">
            <a:avLst/>
          </a:prstGeom>
          <a:solidFill>
            <a:srgbClr val="FF8A4E"/>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Gadugi"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Gadugi"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Gadugi"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chemeClr val="bg1"/>
                </a:solidFill>
                <a:latin typeface="Helvetica Neue" charset="0"/>
                <a:ea typeface="Helvetica Neue" charset="0"/>
                <a:cs typeface="Helvetica Neue" charset="0"/>
              </a:rPr>
              <a:t>PROTOTYPE DEMOS DURING EXPO</a:t>
            </a:r>
            <a:endParaRPr lang="en-US" sz="4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941994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62401" y="3852863"/>
          <a:ext cx="8867299" cy="2803790"/>
        </p:xfrm>
        <a:graphic>
          <a:graphicData uri="http://schemas.openxmlformats.org/drawingml/2006/table">
            <a:tbl>
              <a:tblPr firstRow="1" firstCol="1" bandRow="1"/>
              <a:tblGrid>
                <a:gridCol w="1564799"/>
                <a:gridCol w="1930400"/>
                <a:gridCol w="1651000"/>
                <a:gridCol w="2336800"/>
                <a:gridCol w="1384300"/>
              </a:tblGrid>
              <a:tr h="365390">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Mobile App</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Landing Page</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Wizard of OZ</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Prototype</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Video</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269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50000"/>
                              <a:lumOff val="50000"/>
                            </a:schemeClr>
                          </a:solidFill>
                          <a:effectLst/>
                          <a:latin typeface="Helvetica Neue" charset="0"/>
                          <a:ea typeface="Helvetica Neue" charset="0"/>
                          <a:cs typeface="Helvetica Neue" charset="0"/>
                        </a:rPr>
                        <a:t>Create</a:t>
                      </a:r>
                      <a:r>
                        <a:rPr lang="en-US" sz="1600" baseline="0" dirty="0" smtClean="0">
                          <a:solidFill>
                            <a:schemeClr val="tx1">
                              <a:lumMod val="50000"/>
                              <a:lumOff val="50000"/>
                            </a:schemeClr>
                          </a:solidFill>
                          <a:effectLst/>
                          <a:latin typeface="Helvetica Neue" charset="0"/>
                          <a:ea typeface="Helvetica Neue" charset="0"/>
                          <a:cs typeface="Helvetica Neue" charset="0"/>
                        </a:rPr>
                        <a:t> your mobile app with Pop App</a:t>
                      </a:r>
                      <a:endParaRPr lang="en-US" sz="1600" dirty="0" smtClean="0">
                        <a:solidFill>
                          <a:schemeClr val="tx1">
                            <a:lumMod val="50000"/>
                            <a:lumOff val="50000"/>
                          </a:schemeClr>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tx1">
                              <a:lumMod val="50000"/>
                              <a:lumOff val="50000"/>
                            </a:schemeClr>
                          </a:solidFill>
                          <a:effectLst/>
                          <a:latin typeface="Helvetica Neue" charset="0"/>
                          <a:ea typeface="Helvetica Neue" charset="0"/>
                          <a:cs typeface="Helvetica Neue" charset="0"/>
                        </a:rPr>
                        <a:t>Website outlining your imagined value proposition with</a:t>
                      </a:r>
                      <a:r>
                        <a:rPr lang="en-US" sz="1600" baseline="0" dirty="0" smtClean="0">
                          <a:solidFill>
                            <a:schemeClr val="tx1">
                              <a:lumMod val="50000"/>
                              <a:lumOff val="50000"/>
                            </a:schemeClr>
                          </a:solidFill>
                          <a:effectLst/>
                          <a:latin typeface="Helvetica Neue" charset="0"/>
                          <a:ea typeface="Helvetica Neue" charset="0"/>
                          <a:cs typeface="Helvetica Neue" charset="0"/>
                        </a:rPr>
                        <a:t> a Call-To-Action</a:t>
                      </a:r>
                      <a:endParaRPr lang="en-US" sz="1600" dirty="0">
                        <a:solidFill>
                          <a:schemeClr val="tx1">
                            <a:lumMod val="50000"/>
                            <a:lumOff val="50000"/>
                          </a:schemeClr>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tx1">
                              <a:lumMod val="50000"/>
                              <a:lumOff val="50000"/>
                            </a:schemeClr>
                          </a:solidFill>
                          <a:effectLst/>
                          <a:latin typeface="Helvetica Neue" charset="0"/>
                          <a:ea typeface="Helvetica Neue" charset="0"/>
                          <a:cs typeface="Helvetica Neue" charset="0"/>
                        </a:rPr>
                        <a:t>Set up a front that</a:t>
                      </a:r>
                      <a:r>
                        <a:rPr lang="en-US" sz="1600" baseline="0" dirty="0" smtClean="0">
                          <a:solidFill>
                            <a:schemeClr val="tx1">
                              <a:lumMod val="50000"/>
                              <a:lumOff val="50000"/>
                            </a:schemeClr>
                          </a:solidFill>
                          <a:effectLst/>
                          <a:latin typeface="Helvetica Neue" charset="0"/>
                          <a:ea typeface="Helvetica Neue" charset="0"/>
                          <a:cs typeface="Helvetica Neue" charset="0"/>
                        </a:rPr>
                        <a:t> looks like a real working value proposition and manually carry out the tasks of a normally automated product</a:t>
                      </a:r>
                      <a:endParaRPr lang="en-US" sz="1600" dirty="0">
                        <a:solidFill>
                          <a:schemeClr val="tx1">
                            <a:lumMod val="50000"/>
                            <a:lumOff val="50000"/>
                          </a:schemeClr>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50000"/>
                              <a:lumOff val="50000"/>
                            </a:schemeClr>
                          </a:solidFill>
                          <a:effectLst/>
                          <a:latin typeface="Helvetica Neue" charset="0"/>
                          <a:ea typeface="Helvetica Neue" charset="0"/>
                          <a:cs typeface="Helvetica Neue" charset="0"/>
                        </a:rPr>
                        <a:t>Functioning prototype of your value</a:t>
                      </a:r>
                      <a:r>
                        <a:rPr lang="en-US" sz="1600" baseline="0" dirty="0" smtClean="0">
                          <a:solidFill>
                            <a:schemeClr val="tx1">
                              <a:lumMod val="50000"/>
                              <a:lumOff val="50000"/>
                            </a:schemeClr>
                          </a:solidFill>
                          <a:effectLst/>
                          <a:latin typeface="Helvetica Neue" charset="0"/>
                          <a:ea typeface="Helvetica Neue" charset="0"/>
                          <a:cs typeface="Helvetica Neue" charset="0"/>
                        </a:rPr>
                        <a:t> proposition with the most basic feature set required for learning</a:t>
                      </a:r>
                      <a:endParaRPr lang="en-US" sz="1600" dirty="0" smtClean="0">
                        <a:solidFill>
                          <a:schemeClr val="tx1">
                            <a:lumMod val="50000"/>
                            <a:lumOff val="50000"/>
                          </a:schemeClr>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50000"/>
                              <a:lumOff val="50000"/>
                            </a:schemeClr>
                          </a:solidFill>
                          <a:effectLst/>
                          <a:latin typeface="Helvetica Neue" charset="0"/>
                          <a:ea typeface="Helvetica Neue" charset="0"/>
                          <a:cs typeface="Helvetica Neue" charset="0"/>
                        </a:rPr>
                        <a:t>Illustration of a customer scenario showcasing your imagined</a:t>
                      </a:r>
                      <a:r>
                        <a:rPr lang="en-US" sz="1600" baseline="0" dirty="0" smtClean="0">
                          <a:solidFill>
                            <a:schemeClr val="tx1">
                              <a:lumMod val="50000"/>
                              <a:lumOff val="50000"/>
                            </a:schemeClr>
                          </a:solidFill>
                          <a:effectLst/>
                          <a:latin typeface="Helvetica Neue" charset="0"/>
                          <a:ea typeface="Helvetica Neue" charset="0"/>
                          <a:cs typeface="Helvetica Neue" charset="0"/>
                        </a:rPr>
                        <a:t> value proposition in a video</a:t>
                      </a: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9" name="CustomShape 3"/>
          <p:cNvSpPr/>
          <p:nvPr/>
        </p:nvSpPr>
        <p:spPr>
          <a:xfrm>
            <a:off x="515938" y="512763"/>
            <a:ext cx="7804150" cy="50668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20000"/>
              </a:lnSpc>
            </a:pPr>
            <a:r>
              <a:rPr lang="en-US" sz="3200" dirty="0" smtClean="0">
                <a:solidFill>
                  <a:srgbClr val="007398"/>
                </a:solidFill>
                <a:latin typeface="Helvetica Neue Light"/>
                <a:ea typeface="ＭＳ Ｐゴシック"/>
                <a:cs typeface="Helvetica Neue Light"/>
              </a:rPr>
              <a:t>MVP TYPES</a:t>
            </a:r>
            <a:endParaRPr lang="en-US" sz="3200" dirty="0">
              <a:solidFill>
                <a:srgbClr val="007398"/>
              </a:solidFill>
              <a:latin typeface="Helvetica Neue Light"/>
              <a:cs typeface="Helvetica Neue Light"/>
            </a:endParaRPr>
          </a:p>
        </p:txBody>
      </p:sp>
      <p:pic>
        <p:nvPicPr>
          <p:cNvPr id="13" name="Picture 12"/>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332788" y="500063"/>
            <a:ext cx="484168" cy="519380"/>
          </a:xfrm>
          <a:prstGeom prst="rect">
            <a:avLst/>
          </a:prstGeom>
        </p:spPr>
      </p:pic>
    </p:spTree>
    <p:extLst>
      <p:ext uri="{BB962C8B-B14F-4D97-AF65-F5344CB8AC3E}">
        <p14:creationId xmlns:p14="http://schemas.microsoft.com/office/powerpoint/2010/main" val="116560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4930087"/>
          </a:xfrm>
          <a:prstGeom prst="rect">
            <a:avLst/>
          </a:prstGeom>
        </p:spPr>
      </p:pic>
      <p:graphicFrame>
        <p:nvGraphicFramePr>
          <p:cNvPr id="7" name="Table 6"/>
          <p:cNvGraphicFramePr>
            <a:graphicFrameLocks noGrp="1"/>
          </p:cNvGraphicFramePr>
          <p:nvPr>
            <p:extLst/>
          </p:nvPr>
        </p:nvGraphicFramePr>
        <p:xfrm>
          <a:off x="162401" y="3852863"/>
          <a:ext cx="8867299" cy="2803790"/>
        </p:xfrm>
        <a:graphic>
          <a:graphicData uri="http://schemas.openxmlformats.org/drawingml/2006/table">
            <a:tbl>
              <a:tblPr firstRow="1" firstCol="1" bandRow="1"/>
              <a:tblGrid>
                <a:gridCol w="1564799"/>
                <a:gridCol w="1930400"/>
                <a:gridCol w="1651000"/>
                <a:gridCol w="2336800"/>
                <a:gridCol w="1384300"/>
              </a:tblGrid>
              <a:tr h="365390">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Mobile App</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Landing Page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Wizard of OZ</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Prototype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Video</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269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50000"/>
                              <a:lumOff val="50000"/>
                            </a:schemeClr>
                          </a:solidFill>
                          <a:effectLst/>
                          <a:latin typeface="Helvetica Neue" charset="0"/>
                          <a:ea typeface="Helvetica Neue" charset="0"/>
                          <a:cs typeface="Helvetica Neue" charset="0"/>
                        </a:rPr>
                        <a:t>Create</a:t>
                      </a:r>
                      <a:r>
                        <a:rPr lang="en-US" sz="1600" baseline="0" dirty="0" smtClean="0">
                          <a:solidFill>
                            <a:schemeClr val="tx1">
                              <a:lumMod val="50000"/>
                              <a:lumOff val="50000"/>
                            </a:schemeClr>
                          </a:solidFill>
                          <a:effectLst/>
                          <a:latin typeface="Helvetica Neue" charset="0"/>
                          <a:ea typeface="Helvetica Neue" charset="0"/>
                          <a:cs typeface="Helvetica Neue" charset="0"/>
                        </a:rPr>
                        <a:t> your mobile app with Pop App</a:t>
                      </a:r>
                      <a:endParaRPr lang="en-US" sz="1600" dirty="0" smtClean="0">
                        <a:solidFill>
                          <a:schemeClr val="tx1">
                            <a:lumMod val="50000"/>
                            <a:lumOff val="50000"/>
                          </a:schemeClr>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Website outlining your imagined value proposition with</a:t>
                      </a:r>
                      <a:r>
                        <a:rPr lang="en-US" sz="1600" baseline="0" dirty="0" smtClean="0">
                          <a:solidFill>
                            <a:schemeClr val="bg1"/>
                          </a:solidFill>
                          <a:effectLst/>
                          <a:latin typeface="Helvetica Neue" charset="0"/>
                          <a:ea typeface="Helvetica Neue" charset="0"/>
                          <a:cs typeface="Helvetica Neue" charset="0"/>
                        </a:rPr>
                        <a:t> a Call-To-Action</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Set up a front that</a:t>
                      </a:r>
                      <a:r>
                        <a:rPr lang="en-US" sz="1600" baseline="0" dirty="0" smtClean="0">
                          <a:solidFill>
                            <a:schemeClr val="bg1"/>
                          </a:solidFill>
                          <a:effectLst/>
                          <a:latin typeface="Helvetica Neue" charset="0"/>
                          <a:ea typeface="Helvetica Neue" charset="0"/>
                          <a:cs typeface="Helvetica Neue" charset="0"/>
                        </a:rPr>
                        <a:t> looks like a real working value proposition and manually carry out the tasks of a normally automated product</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Functioning prototype of your value</a:t>
                      </a:r>
                      <a:r>
                        <a:rPr lang="en-US" sz="1600" baseline="0" dirty="0" smtClean="0">
                          <a:solidFill>
                            <a:schemeClr val="bg1"/>
                          </a:solidFill>
                          <a:effectLst/>
                          <a:latin typeface="Helvetica Neue" charset="0"/>
                          <a:ea typeface="Helvetica Neue" charset="0"/>
                          <a:cs typeface="Helvetica Neue" charset="0"/>
                        </a:rPr>
                        <a:t> proposition with the most basic feature set required for learning</a:t>
                      </a:r>
                      <a:endParaRPr lang="en-US" sz="1600" dirty="0" smtClean="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Illustration of a customer scenario showcasing your imagined</a:t>
                      </a:r>
                      <a:r>
                        <a:rPr lang="en-US" sz="1600" baseline="0" dirty="0" smtClean="0">
                          <a:solidFill>
                            <a:schemeClr val="bg1"/>
                          </a:solidFill>
                          <a:effectLst/>
                          <a:latin typeface="Helvetica Neue" charset="0"/>
                          <a:ea typeface="Helvetica Neue" charset="0"/>
                          <a:cs typeface="Helvetica Neue" charset="0"/>
                        </a:rPr>
                        <a:t> value proposition in a video</a:t>
                      </a: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Tree>
    <p:extLst>
      <p:ext uri="{BB962C8B-B14F-4D97-AF65-F5344CB8AC3E}">
        <p14:creationId xmlns:p14="http://schemas.microsoft.com/office/powerpoint/2010/main" val="724373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8900" y="-1"/>
            <a:ext cx="9232900" cy="5562601"/>
          </a:xfrm>
          <a:prstGeom prst="rect">
            <a:avLst/>
          </a:prstGeom>
        </p:spPr>
      </p:pic>
      <p:graphicFrame>
        <p:nvGraphicFramePr>
          <p:cNvPr id="5" name="Table 4"/>
          <p:cNvGraphicFramePr>
            <a:graphicFrameLocks noGrp="1"/>
          </p:cNvGraphicFramePr>
          <p:nvPr>
            <p:extLst/>
          </p:nvPr>
        </p:nvGraphicFramePr>
        <p:xfrm>
          <a:off x="162401" y="3852863"/>
          <a:ext cx="8867299" cy="2803790"/>
        </p:xfrm>
        <a:graphic>
          <a:graphicData uri="http://schemas.openxmlformats.org/drawingml/2006/table">
            <a:tbl>
              <a:tblPr firstRow="1" firstCol="1" bandRow="1"/>
              <a:tblGrid>
                <a:gridCol w="1564799"/>
                <a:gridCol w="1930400"/>
                <a:gridCol w="1651000"/>
                <a:gridCol w="2336800"/>
                <a:gridCol w="1384300"/>
              </a:tblGrid>
              <a:tr h="365390">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Mobile App</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Landing Page</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Wizard of OZ</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Prototype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Video</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269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Create</a:t>
                      </a:r>
                      <a:r>
                        <a:rPr lang="en-US" sz="1600" baseline="0" dirty="0" smtClean="0">
                          <a:solidFill>
                            <a:schemeClr val="bg1"/>
                          </a:solidFill>
                          <a:effectLst/>
                          <a:latin typeface="Helvetica Neue" charset="0"/>
                          <a:ea typeface="Helvetica Neue" charset="0"/>
                          <a:cs typeface="Helvetica Neue" charset="0"/>
                        </a:rPr>
                        <a:t> your mobile app with Pop App</a:t>
                      </a:r>
                      <a:endParaRPr lang="en-US" sz="1600" dirty="0" smtClean="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tx1">
                              <a:lumMod val="50000"/>
                              <a:lumOff val="50000"/>
                            </a:schemeClr>
                          </a:solidFill>
                          <a:effectLst/>
                          <a:latin typeface="Helvetica Neue" charset="0"/>
                          <a:ea typeface="Helvetica Neue" charset="0"/>
                          <a:cs typeface="Helvetica Neue" charset="0"/>
                        </a:rPr>
                        <a:t>Website outlining your imagined value proposition with</a:t>
                      </a:r>
                      <a:r>
                        <a:rPr lang="en-US" sz="1600" baseline="0" dirty="0" smtClean="0">
                          <a:solidFill>
                            <a:schemeClr val="tx1">
                              <a:lumMod val="50000"/>
                              <a:lumOff val="50000"/>
                            </a:schemeClr>
                          </a:solidFill>
                          <a:effectLst/>
                          <a:latin typeface="Helvetica Neue" charset="0"/>
                          <a:ea typeface="Helvetica Neue" charset="0"/>
                          <a:cs typeface="Helvetica Neue" charset="0"/>
                        </a:rPr>
                        <a:t> a Call-To-Action</a:t>
                      </a:r>
                      <a:endParaRPr lang="en-US" sz="1600" dirty="0">
                        <a:solidFill>
                          <a:schemeClr val="tx1">
                            <a:lumMod val="50000"/>
                            <a:lumOff val="50000"/>
                          </a:schemeClr>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Set up a front that</a:t>
                      </a:r>
                      <a:r>
                        <a:rPr lang="en-US" sz="1600" baseline="0" dirty="0" smtClean="0">
                          <a:solidFill>
                            <a:schemeClr val="bg1"/>
                          </a:solidFill>
                          <a:effectLst/>
                          <a:latin typeface="Helvetica Neue" charset="0"/>
                          <a:ea typeface="Helvetica Neue" charset="0"/>
                          <a:cs typeface="Helvetica Neue" charset="0"/>
                        </a:rPr>
                        <a:t> looks like a real working value proposition and manually carry out the tasks of a normally automated product</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Functioning prototype of your value</a:t>
                      </a:r>
                      <a:r>
                        <a:rPr lang="en-US" sz="1600" baseline="0" dirty="0" smtClean="0">
                          <a:solidFill>
                            <a:schemeClr val="bg1"/>
                          </a:solidFill>
                          <a:effectLst/>
                          <a:latin typeface="Helvetica Neue" charset="0"/>
                          <a:ea typeface="Helvetica Neue" charset="0"/>
                          <a:cs typeface="Helvetica Neue" charset="0"/>
                        </a:rPr>
                        <a:t> proposition with the most basic feature set required for learning</a:t>
                      </a:r>
                      <a:endParaRPr lang="en-US" sz="1600" dirty="0" smtClean="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Illustration of a customer scenario showcasing your imagined</a:t>
                      </a:r>
                      <a:r>
                        <a:rPr lang="en-US" sz="1600" baseline="0" dirty="0" smtClean="0">
                          <a:solidFill>
                            <a:schemeClr val="bg1"/>
                          </a:solidFill>
                          <a:effectLst/>
                          <a:latin typeface="Helvetica Neue" charset="0"/>
                          <a:ea typeface="Helvetica Neue" charset="0"/>
                          <a:cs typeface="Helvetica Neue" charset="0"/>
                        </a:rPr>
                        <a:t> value proposition in a video</a:t>
                      </a: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Tree>
    <p:extLst>
      <p:ext uri="{BB962C8B-B14F-4D97-AF65-F5344CB8AC3E}">
        <p14:creationId xmlns:p14="http://schemas.microsoft.com/office/powerpoint/2010/main" val="459090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38350" y="3941763"/>
          <a:ext cx="8867299" cy="2803790"/>
        </p:xfrm>
        <a:graphic>
          <a:graphicData uri="http://schemas.openxmlformats.org/drawingml/2006/table">
            <a:tbl>
              <a:tblPr firstRow="1" firstCol="1" bandRow="1"/>
              <a:tblGrid>
                <a:gridCol w="1564799"/>
                <a:gridCol w="1930400"/>
                <a:gridCol w="1651000"/>
                <a:gridCol w="2336800"/>
                <a:gridCol w="1384300"/>
              </a:tblGrid>
              <a:tr h="365390">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Mobile App</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Landing Page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Wizard of OZ</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Prototype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Storyboard</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269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50000"/>
                              <a:lumOff val="50000"/>
                            </a:schemeClr>
                          </a:solidFill>
                          <a:effectLst/>
                          <a:latin typeface="Helvetica Neue" charset="0"/>
                          <a:ea typeface="Helvetica Neue" charset="0"/>
                          <a:cs typeface="Helvetica Neue" charset="0"/>
                        </a:rPr>
                        <a:t>Create</a:t>
                      </a:r>
                      <a:r>
                        <a:rPr lang="en-US" sz="1600" baseline="0" dirty="0" smtClean="0">
                          <a:solidFill>
                            <a:schemeClr val="tx1">
                              <a:lumMod val="50000"/>
                              <a:lumOff val="50000"/>
                            </a:schemeClr>
                          </a:solidFill>
                          <a:effectLst/>
                          <a:latin typeface="Helvetica Neue" charset="0"/>
                          <a:ea typeface="Helvetica Neue" charset="0"/>
                          <a:cs typeface="Helvetica Neue" charset="0"/>
                        </a:rPr>
                        <a:t> your mobile app with Pop App</a:t>
                      </a:r>
                      <a:endParaRPr lang="en-US" sz="1600" dirty="0" smtClean="0">
                        <a:solidFill>
                          <a:schemeClr val="tx1">
                            <a:lumMod val="50000"/>
                            <a:lumOff val="50000"/>
                          </a:schemeClr>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Website outlining your imagined value proposition with</a:t>
                      </a:r>
                      <a:r>
                        <a:rPr lang="en-US" sz="1600" baseline="0" dirty="0" smtClean="0">
                          <a:solidFill>
                            <a:schemeClr val="bg1"/>
                          </a:solidFill>
                          <a:effectLst/>
                          <a:latin typeface="Helvetica Neue" charset="0"/>
                          <a:ea typeface="Helvetica Neue" charset="0"/>
                          <a:cs typeface="Helvetica Neue" charset="0"/>
                        </a:rPr>
                        <a:t> a Call-To-Action</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Set up a front that</a:t>
                      </a:r>
                      <a:r>
                        <a:rPr lang="en-US" sz="1600" baseline="0" dirty="0" smtClean="0">
                          <a:solidFill>
                            <a:schemeClr val="bg1"/>
                          </a:solidFill>
                          <a:effectLst/>
                          <a:latin typeface="Helvetica Neue" charset="0"/>
                          <a:ea typeface="Helvetica Neue" charset="0"/>
                          <a:cs typeface="Helvetica Neue" charset="0"/>
                        </a:rPr>
                        <a:t> looks like a real working value proposition and manually carry out the tasks of a normally automated product</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Functioning prototype of your value</a:t>
                      </a:r>
                      <a:r>
                        <a:rPr lang="en-US" sz="1600" baseline="0" dirty="0" smtClean="0">
                          <a:solidFill>
                            <a:schemeClr val="bg1"/>
                          </a:solidFill>
                          <a:effectLst/>
                          <a:latin typeface="Helvetica Neue" charset="0"/>
                          <a:ea typeface="Helvetica Neue" charset="0"/>
                          <a:cs typeface="Helvetica Neue" charset="0"/>
                        </a:rPr>
                        <a:t> proposition with the most basic feature set required for learning</a:t>
                      </a:r>
                      <a:endParaRPr lang="en-US" sz="1600" dirty="0" smtClean="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Illustration of a customer scenario showcasing your imagined</a:t>
                      </a:r>
                      <a:r>
                        <a:rPr lang="en-US" sz="1600" baseline="0" dirty="0" smtClean="0">
                          <a:solidFill>
                            <a:schemeClr val="bg1"/>
                          </a:solidFill>
                          <a:effectLst/>
                          <a:latin typeface="Helvetica Neue" charset="0"/>
                          <a:ea typeface="Helvetica Neue" charset="0"/>
                          <a:cs typeface="Helvetica Neue" charset="0"/>
                        </a:rPr>
                        <a:t> value proposition</a:t>
                      </a: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7248406"/>
          </a:xfrm>
          <a:prstGeom prst="rect">
            <a:avLst/>
          </a:prstGeom>
        </p:spPr>
      </p:pic>
      <p:graphicFrame>
        <p:nvGraphicFramePr>
          <p:cNvPr id="5" name="Table 4"/>
          <p:cNvGraphicFramePr>
            <a:graphicFrameLocks noGrp="1"/>
          </p:cNvGraphicFramePr>
          <p:nvPr>
            <p:extLst/>
          </p:nvPr>
        </p:nvGraphicFramePr>
        <p:xfrm>
          <a:off x="162401" y="3852863"/>
          <a:ext cx="8867299" cy="2803790"/>
        </p:xfrm>
        <a:graphic>
          <a:graphicData uri="http://schemas.openxmlformats.org/drawingml/2006/table">
            <a:tbl>
              <a:tblPr firstRow="1" firstCol="1" bandRow="1"/>
              <a:tblGrid>
                <a:gridCol w="1564799"/>
                <a:gridCol w="1930400"/>
                <a:gridCol w="1651000"/>
                <a:gridCol w="2336800"/>
                <a:gridCol w="1384300"/>
              </a:tblGrid>
              <a:tr h="365390">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Mobile App</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Landing Page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Wizard of OZ</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Prototype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Video</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269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Create</a:t>
                      </a:r>
                      <a:r>
                        <a:rPr lang="en-US" sz="1600" baseline="0" dirty="0" smtClean="0">
                          <a:solidFill>
                            <a:schemeClr val="bg1"/>
                          </a:solidFill>
                          <a:effectLst/>
                          <a:latin typeface="Helvetica Neue" charset="0"/>
                          <a:ea typeface="Helvetica Neue" charset="0"/>
                          <a:cs typeface="Helvetica Neue" charset="0"/>
                        </a:rPr>
                        <a:t> your mobile app with Pop App</a:t>
                      </a:r>
                      <a:endParaRPr lang="en-US" sz="1600" dirty="0" smtClean="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Website outlining your imagined value proposition with</a:t>
                      </a:r>
                      <a:r>
                        <a:rPr lang="en-US" sz="1600" baseline="0" dirty="0" smtClean="0">
                          <a:solidFill>
                            <a:schemeClr val="bg1"/>
                          </a:solidFill>
                          <a:effectLst/>
                          <a:latin typeface="Helvetica Neue" charset="0"/>
                          <a:ea typeface="Helvetica Neue" charset="0"/>
                          <a:cs typeface="Helvetica Neue" charset="0"/>
                        </a:rPr>
                        <a:t> a Call-To-Action</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tx1">
                              <a:lumMod val="50000"/>
                              <a:lumOff val="50000"/>
                            </a:schemeClr>
                          </a:solidFill>
                          <a:effectLst/>
                          <a:latin typeface="Helvetica Neue" charset="0"/>
                          <a:ea typeface="Helvetica Neue" charset="0"/>
                          <a:cs typeface="Helvetica Neue" charset="0"/>
                        </a:rPr>
                        <a:t>Set up a front that</a:t>
                      </a:r>
                      <a:r>
                        <a:rPr lang="en-US" sz="1600" baseline="0" dirty="0" smtClean="0">
                          <a:solidFill>
                            <a:schemeClr val="tx1">
                              <a:lumMod val="50000"/>
                              <a:lumOff val="50000"/>
                            </a:schemeClr>
                          </a:solidFill>
                          <a:effectLst/>
                          <a:latin typeface="Helvetica Neue" charset="0"/>
                          <a:ea typeface="Helvetica Neue" charset="0"/>
                          <a:cs typeface="Helvetica Neue" charset="0"/>
                        </a:rPr>
                        <a:t> looks like a real working value proposition and manually carry out the tasks of a normally automated product</a:t>
                      </a:r>
                      <a:endParaRPr lang="en-US" sz="1600" dirty="0">
                        <a:solidFill>
                          <a:schemeClr val="tx1">
                            <a:lumMod val="50000"/>
                            <a:lumOff val="50000"/>
                          </a:schemeClr>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Functioning prototype of your value</a:t>
                      </a:r>
                      <a:r>
                        <a:rPr lang="en-US" sz="1600" baseline="0" dirty="0" smtClean="0">
                          <a:solidFill>
                            <a:schemeClr val="bg1"/>
                          </a:solidFill>
                          <a:effectLst/>
                          <a:latin typeface="Helvetica Neue" charset="0"/>
                          <a:ea typeface="Helvetica Neue" charset="0"/>
                          <a:cs typeface="Helvetica Neue" charset="0"/>
                        </a:rPr>
                        <a:t> proposition with the most basic feature set required for learning</a:t>
                      </a:r>
                      <a:endParaRPr lang="en-US" sz="1600" dirty="0" smtClean="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Illustration of a customer scenario showcasing your imagined</a:t>
                      </a:r>
                      <a:r>
                        <a:rPr lang="en-US" sz="1600" baseline="0" dirty="0" smtClean="0">
                          <a:solidFill>
                            <a:schemeClr val="bg1"/>
                          </a:solidFill>
                          <a:effectLst/>
                          <a:latin typeface="Helvetica Neue" charset="0"/>
                          <a:ea typeface="Helvetica Neue" charset="0"/>
                          <a:cs typeface="Helvetica Neue" charset="0"/>
                        </a:rPr>
                        <a:t> value proposition in a video</a:t>
                      </a: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Tree>
    <p:extLst>
      <p:ext uri="{BB962C8B-B14F-4D97-AF65-F5344CB8AC3E}">
        <p14:creationId xmlns:p14="http://schemas.microsoft.com/office/powerpoint/2010/main" val="205838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google glass prototyp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40000" y="0"/>
            <a:ext cx="3903415" cy="38163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nvPr>
        </p:nvGraphicFramePr>
        <p:xfrm>
          <a:off x="162401" y="3852863"/>
          <a:ext cx="8867299" cy="2803790"/>
        </p:xfrm>
        <a:graphic>
          <a:graphicData uri="http://schemas.openxmlformats.org/drawingml/2006/table">
            <a:tbl>
              <a:tblPr firstRow="1" firstCol="1" bandRow="1"/>
              <a:tblGrid>
                <a:gridCol w="1564799"/>
                <a:gridCol w="1930400"/>
                <a:gridCol w="1651000"/>
                <a:gridCol w="2336800"/>
                <a:gridCol w="1384300"/>
              </a:tblGrid>
              <a:tr h="365390">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Mobile App</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Landing Page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Wizard of OZ</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Prototype</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Video</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269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Create</a:t>
                      </a:r>
                      <a:r>
                        <a:rPr lang="en-US" sz="1600" baseline="0" dirty="0" smtClean="0">
                          <a:solidFill>
                            <a:schemeClr val="bg1"/>
                          </a:solidFill>
                          <a:effectLst/>
                          <a:latin typeface="Helvetica Neue" charset="0"/>
                          <a:ea typeface="Helvetica Neue" charset="0"/>
                          <a:cs typeface="Helvetica Neue" charset="0"/>
                        </a:rPr>
                        <a:t> your mobile app with Pop App</a:t>
                      </a:r>
                      <a:endParaRPr lang="en-US" sz="1600" dirty="0" smtClean="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Website outlining your imagined value proposition with</a:t>
                      </a:r>
                      <a:r>
                        <a:rPr lang="en-US" sz="1600" baseline="0" dirty="0" smtClean="0">
                          <a:solidFill>
                            <a:schemeClr val="bg1"/>
                          </a:solidFill>
                          <a:effectLst/>
                          <a:latin typeface="Helvetica Neue" charset="0"/>
                          <a:ea typeface="Helvetica Neue" charset="0"/>
                          <a:cs typeface="Helvetica Neue" charset="0"/>
                        </a:rPr>
                        <a:t> a Call-To-Action</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Set up a front that</a:t>
                      </a:r>
                      <a:r>
                        <a:rPr lang="en-US" sz="1600" baseline="0" dirty="0" smtClean="0">
                          <a:solidFill>
                            <a:schemeClr val="bg1"/>
                          </a:solidFill>
                          <a:effectLst/>
                          <a:latin typeface="Helvetica Neue" charset="0"/>
                          <a:ea typeface="Helvetica Neue" charset="0"/>
                          <a:cs typeface="Helvetica Neue" charset="0"/>
                        </a:rPr>
                        <a:t> looks like a real working value proposition and manually carry out the tasks of a normally automated product</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50000"/>
                              <a:lumOff val="50000"/>
                            </a:schemeClr>
                          </a:solidFill>
                          <a:effectLst/>
                          <a:latin typeface="Helvetica Neue" charset="0"/>
                          <a:ea typeface="Helvetica Neue" charset="0"/>
                          <a:cs typeface="Helvetica Neue" charset="0"/>
                        </a:rPr>
                        <a:t>Functioning prototype of your value</a:t>
                      </a:r>
                      <a:r>
                        <a:rPr lang="en-US" sz="1600" baseline="0" dirty="0" smtClean="0">
                          <a:solidFill>
                            <a:schemeClr val="tx1">
                              <a:lumMod val="50000"/>
                              <a:lumOff val="50000"/>
                            </a:schemeClr>
                          </a:solidFill>
                          <a:effectLst/>
                          <a:latin typeface="Helvetica Neue" charset="0"/>
                          <a:ea typeface="Helvetica Neue" charset="0"/>
                          <a:cs typeface="Helvetica Neue" charset="0"/>
                        </a:rPr>
                        <a:t> proposition with the most basic feature set required for learning</a:t>
                      </a:r>
                      <a:endParaRPr lang="en-US" sz="1600" dirty="0" smtClean="0">
                        <a:solidFill>
                          <a:schemeClr val="tx1">
                            <a:lumMod val="50000"/>
                            <a:lumOff val="50000"/>
                          </a:schemeClr>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Illustration of a customer scenario showcasing your imagined</a:t>
                      </a:r>
                      <a:r>
                        <a:rPr lang="en-US" sz="1600" baseline="0" dirty="0" smtClean="0">
                          <a:solidFill>
                            <a:schemeClr val="bg1"/>
                          </a:solidFill>
                          <a:effectLst/>
                          <a:latin typeface="Helvetica Neue" charset="0"/>
                          <a:ea typeface="Helvetica Neue" charset="0"/>
                          <a:cs typeface="Helvetica Neue" charset="0"/>
                        </a:rPr>
                        <a:t> value proposition in a video</a:t>
                      </a: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Tree>
    <p:extLst>
      <p:ext uri="{BB962C8B-B14F-4D97-AF65-F5344CB8AC3E}">
        <p14:creationId xmlns:p14="http://schemas.microsoft.com/office/powerpoint/2010/main" val="2082191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7900" y="259475"/>
            <a:ext cx="5956300" cy="3364787"/>
          </a:xfrm>
          <a:prstGeom prst="rect">
            <a:avLst/>
          </a:prstGeom>
        </p:spPr>
      </p:pic>
      <p:graphicFrame>
        <p:nvGraphicFramePr>
          <p:cNvPr id="7" name="Table 6"/>
          <p:cNvGraphicFramePr>
            <a:graphicFrameLocks noGrp="1"/>
          </p:cNvGraphicFramePr>
          <p:nvPr>
            <p:extLst/>
          </p:nvPr>
        </p:nvGraphicFramePr>
        <p:xfrm>
          <a:off x="162401" y="3852863"/>
          <a:ext cx="8867299" cy="2803790"/>
        </p:xfrm>
        <a:graphic>
          <a:graphicData uri="http://schemas.openxmlformats.org/drawingml/2006/table">
            <a:tbl>
              <a:tblPr firstRow="1" firstCol="1" bandRow="1"/>
              <a:tblGrid>
                <a:gridCol w="1564799"/>
                <a:gridCol w="1930400"/>
                <a:gridCol w="1651000"/>
                <a:gridCol w="2336800"/>
                <a:gridCol w="1384300"/>
              </a:tblGrid>
              <a:tr h="365390">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Mobile App</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Landing Page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Wizard of OZ</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chemeClr val="bg1"/>
                          </a:solidFill>
                          <a:effectLst/>
                          <a:latin typeface="Helvetica Neue" charset="0"/>
                          <a:ea typeface="Helvetica Neue" charset="0"/>
                          <a:cs typeface="Helvetica Neue" charset="0"/>
                        </a:rPr>
                        <a:t>Prototype</a:t>
                      </a:r>
                      <a:endParaRPr lang="en-US" sz="1600" b="1"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b="1" dirty="0" smtClean="0">
                          <a:solidFill>
                            <a:srgbClr val="007398"/>
                          </a:solidFill>
                          <a:effectLst/>
                          <a:latin typeface="Helvetica Neue" charset="0"/>
                          <a:ea typeface="Helvetica Neue" charset="0"/>
                          <a:cs typeface="Helvetica Neue" charset="0"/>
                        </a:rPr>
                        <a:t>Video</a:t>
                      </a:r>
                      <a:endParaRPr lang="en-US" sz="1600" b="1" dirty="0">
                        <a:solidFill>
                          <a:srgbClr val="007398"/>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8269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Create</a:t>
                      </a:r>
                      <a:r>
                        <a:rPr lang="en-US" sz="1600" baseline="0" dirty="0" smtClean="0">
                          <a:solidFill>
                            <a:schemeClr val="bg1"/>
                          </a:solidFill>
                          <a:effectLst/>
                          <a:latin typeface="Helvetica Neue" charset="0"/>
                          <a:ea typeface="Helvetica Neue" charset="0"/>
                          <a:cs typeface="Helvetica Neue" charset="0"/>
                        </a:rPr>
                        <a:t> your mobile app with Pop App</a:t>
                      </a:r>
                      <a:endParaRPr lang="en-US" sz="1600" dirty="0" smtClean="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Website outlining your imagined value proposition with</a:t>
                      </a:r>
                      <a:r>
                        <a:rPr lang="en-US" sz="1600" baseline="0" dirty="0" smtClean="0">
                          <a:solidFill>
                            <a:schemeClr val="bg1"/>
                          </a:solidFill>
                          <a:effectLst/>
                          <a:latin typeface="Helvetica Neue" charset="0"/>
                          <a:ea typeface="Helvetica Neue" charset="0"/>
                          <a:cs typeface="Helvetica Neue" charset="0"/>
                        </a:rPr>
                        <a:t> a Call-To-Action</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lnSpc>
                          <a:spcPct val="100000"/>
                        </a:lnSpc>
                        <a:spcAft>
                          <a:spcPts val="0"/>
                        </a:spcAft>
                      </a:pPr>
                      <a:r>
                        <a:rPr lang="en-US" sz="1600" dirty="0" smtClean="0">
                          <a:solidFill>
                            <a:schemeClr val="bg1"/>
                          </a:solidFill>
                          <a:effectLst/>
                          <a:latin typeface="Helvetica Neue" charset="0"/>
                          <a:ea typeface="Helvetica Neue" charset="0"/>
                          <a:cs typeface="Helvetica Neue" charset="0"/>
                        </a:rPr>
                        <a:t>Set up a front that</a:t>
                      </a:r>
                      <a:r>
                        <a:rPr lang="en-US" sz="1600" baseline="0" dirty="0" smtClean="0">
                          <a:solidFill>
                            <a:schemeClr val="bg1"/>
                          </a:solidFill>
                          <a:effectLst/>
                          <a:latin typeface="Helvetica Neue" charset="0"/>
                          <a:ea typeface="Helvetica Neue" charset="0"/>
                          <a:cs typeface="Helvetica Neue" charset="0"/>
                        </a:rPr>
                        <a:t> looks like a real working value proposition and manually carry out the tasks of a normally automated product</a:t>
                      </a:r>
                      <a:endParaRPr lang="en-US" sz="1600" dirty="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bg1"/>
                          </a:solidFill>
                          <a:effectLst/>
                          <a:latin typeface="Helvetica Neue" charset="0"/>
                          <a:ea typeface="Helvetica Neue" charset="0"/>
                          <a:cs typeface="Helvetica Neue" charset="0"/>
                        </a:rPr>
                        <a:t>Functioning prototype of your value</a:t>
                      </a:r>
                      <a:r>
                        <a:rPr lang="en-US" sz="1600" baseline="0" dirty="0" smtClean="0">
                          <a:solidFill>
                            <a:schemeClr val="bg1"/>
                          </a:solidFill>
                          <a:effectLst/>
                          <a:latin typeface="Helvetica Neue" charset="0"/>
                          <a:ea typeface="Helvetica Neue" charset="0"/>
                          <a:cs typeface="Helvetica Neue" charset="0"/>
                        </a:rPr>
                        <a:t> proposition with the most basic feature set required for learning</a:t>
                      </a:r>
                      <a:endParaRPr lang="en-US" sz="1600" dirty="0" smtClean="0">
                        <a:solidFill>
                          <a:schemeClr val="bg1"/>
                        </a:solidFill>
                        <a:effectLst/>
                        <a:latin typeface="Helvetica Neue" charset="0"/>
                        <a:ea typeface="Helvetica Neue" charset="0"/>
                        <a:cs typeface="Helvetica Neue" charset="0"/>
                      </a:endParaRP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50000"/>
                              <a:lumOff val="50000"/>
                            </a:schemeClr>
                          </a:solidFill>
                          <a:effectLst/>
                          <a:latin typeface="Helvetica Neue" charset="0"/>
                          <a:ea typeface="Helvetica Neue" charset="0"/>
                          <a:cs typeface="Helvetica Neue" charset="0"/>
                        </a:rPr>
                        <a:t>Illustration of a customer scenario showcasing your imagined</a:t>
                      </a:r>
                      <a:r>
                        <a:rPr lang="en-US" sz="1600" baseline="0" dirty="0" smtClean="0">
                          <a:solidFill>
                            <a:schemeClr val="tx1">
                              <a:lumMod val="50000"/>
                              <a:lumOff val="50000"/>
                            </a:schemeClr>
                          </a:solidFill>
                          <a:effectLst/>
                          <a:latin typeface="Helvetica Neue" charset="0"/>
                          <a:ea typeface="Helvetica Neue" charset="0"/>
                          <a:cs typeface="Helvetica Neue" charset="0"/>
                        </a:rPr>
                        <a:t> value proposition in a video</a:t>
                      </a:r>
                    </a:p>
                  </a:txBody>
                  <a:tcPr marL="68580" marR="6858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Tree>
    <p:extLst>
      <p:ext uri="{BB962C8B-B14F-4D97-AF65-F5344CB8AC3E}">
        <p14:creationId xmlns:p14="http://schemas.microsoft.com/office/powerpoint/2010/main" val="1287821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63" y="-1234"/>
            <a:ext cx="9144000" cy="6858000"/>
          </a:xfrm>
          <a:prstGeom prst="rect">
            <a:avLst/>
          </a:prstGeom>
          <a:solidFill>
            <a:srgbClr val="75C86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eaLnBrk="1" hangingPunct="1">
              <a:spcBef>
                <a:spcPct val="20000"/>
              </a:spcBef>
            </a:pPr>
            <a:endParaRPr lang="de-DE" b="1" dirty="0">
              <a:solidFill>
                <a:srgbClr val="7F7F7F"/>
              </a:solidFill>
              <a:latin typeface="Gill Sans"/>
              <a:cs typeface="Gill Sans"/>
            </a:endParaRPr>
          </a:p>
        </p:txBody>
      </p:sp>
      <p:graphicFrame>
        <p:nvGraphicFramePr>
          <p:cNvPr id="13" name="Table 12"/>
          <p:cNvGraphicFramePr>
            <a:graphicFrameLocks noGrp="1"/>
          </p:cNvGraphicFramePr>
          <p:nvPr>
            <p:extLst/>
          </p:nvPr>
        </p:nvGraphicFramePr>
        <p:xfrm>
          <a:off x="515938" y="1019443"/>
          <a:ext cx="8750301" cy="5986735"/>
        </p:xfrm>
        <a:graphic>
          <a:graphicData uri="http://schemas.openxmlformats.org/drawingml/2006/table">
            <a:tbl>
              <a:tblPr firstRow="1" bandRow="1">
                <a:tableStyleId>{5C22544A-7EE6-4342-B048-85BDC9FD1C3A}</a:tableStyleId>
              </a:tblPr>
              <a:tblGrid>
                <a:gridCol w="2673331"/>
                <a:gridCol w="5826564"/>
                <a:gridCol w="250406"/>
              </a:tblGrid>
              <a:tr h="372275">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smtClean="0">
                          <a:solidFill>
                            <a:srgbClr val="323B3E"/>
                          </a:solidFill>
                          <a:latin typeface="Helvetica Neue" charset="0"/>
                          <a:ea typeface="Helvetica Neue" charset="0"/>
                          <a:cs typeface="Helvetica Neue" charset="0"/>
                        </a:rPr>
                        <a:t>STEP 1: HYPOTHESIS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hMerge="1">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0" dirty="0" smtClean="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446973">
                <a:tc>
                  <a:txBody>
                    <a:bodyPr/>
                    <a:lstStyle/>
                    <a:p>
                      <a:pPr>
                        <a:lnSpc>
                          <a:spcPct val="100000"/>
                        </a:lnSpc>
                      </a:pPr>
                      <a:r>
                        <a:rPr lang="en-US" sz="1800" b="1" dirty="0" smtClean="0">
                          <a:solidFill>
                            <a:srgbClr val="323B3E"/>
                          </a:solidFill>
                          <a:latin typeface="Helvetica Neue" charset="0"/>
                          <a:ea typeface="Helvetica Neue" charset="0"/>
                          <a:cs typeface="Helvetica Neue" charset="0"/>
                        </a:rPr>
                        <a:t>We believe that</a:t>
                      </a:r>
                      <a:endParaRPr lang="en-US" sz="1800" b="1"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pPr algn="l"/>
                      <a:endParaRPr lang="en-US" sz="1800" dirty="0" smtClean="0">
                        <a:solidFill>
                          <a:schemeClr val="tx1"/>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b="0" dirty="0">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446973">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endParaRPr lang="en-US" sz="1800" b="0" dirty="0">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endParaRPr lang="en-US" sz="1800" b="0" dirty="0">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36284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smtClean="0">
                          <a:solidFill>
                            <a:srgbClr val="323B3E"/>
                          </a:solidFill>
                          <a:latin typeface="Helvetica Neue" charset="0"/>
                          <a:ea typeface="Helvetica Neue" charset="0"/>
                          <a:cs typeface="Helvetica Neue" charset="0"/>
                        </a:rPr>
                        <a:t>STEP 2: TEST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hMerge="1">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0" dirty="0" smtClean="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412591">
                <a:tc rowSpan="2">
                  <a:txBody>
                    <a:bodyPr/>
                    <a:lstStyle/>
                    <a:p>
                      <a:pPr>
                        <a:lnSpc>
                          <a:spcPct val="100000"/>
                        </a:lnSpc>
                      </a:pPr>
                      <a:r>
                        <a:rPr lang="en-US" sz="1800" b="1" dirty="0" smtClean="0">
                          <a:solidFill>
                            <a:srgbClr val="323B3E"/>
                          </a:solidFill>
                          <a:latin typeface="Helvetica Neue" charset="0"/>
                          <a:ea typeface="Helvetica Neue" charset="0"/>
                          <a:cs typeface="Helvetica Neue" charset="0"/>
                        </a:rPr>
                        <a:t>To</a:t>
                      </a:r>
                      <a:r>
                        <a:rPr lang="en-US" sz="1800" b="1" baseline="0" dirty="0" smtClean="0">
                          <a:solidFill>
                            <a:srgbClr val="323B3E"/>
                          </a:solidFill>
                          <a:latin typeface="Helvetica Neue" charset="0"/>
                          <a:ea typeface="Helvetica Neue" charset="0"/>
                          <a:cs typeface="Helvetica Neue" charset="0"/>
                        </a:rPr>
                        <a:t> verify that, we will</a:t>
                      </a:r>
                      <a:endParaRPr lang="en-US" sz="1800" b="1"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pPr>
                        <a:lnSpc>
                          <a:spcPct val="100000"/>
                        </a:lnSpc>
                      </a:pPr>
                      <a:endParaRPr lang="en-US" sz="1800" b="0" dirty="0" smtClean="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endParaRPr lang="en-US" sz="1800" b="0" dirty="0" smtClean="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441066">
                <a:tc vMerge="1">
                  <a:txBody>
                    <a:bodyPr/>
                    <a:lstStyle/>
                    <a:p>
                      <a:endParaRPr lang="en-US"/>
                    </a:p>
                  </a:txBody>
                  <a:tcPr/>
                </a:tc>
                <a:tc>
                  <a:txBody>
                    <a:bodyPr/>
                    <a:lstStyle/>
                    <a:p>
                      <a:pPr algn="r">
                        <a:lnSpc>
                          <a:spcPct val="100000"/>
                        </a:lnSpc>
                      </a:pPr>
                      <a:r>
                        <a:rPr lang="en-US" sz="1200" b="0" dirty="0" smtClean="0">
                          <a:solidFill>
                            <a:srgbClr val="323B3E"/>
                          </a:solidFill>
                          <a:latin typeface="Helvetica Neue" charset="0"/>
                          <a:ea typeface="Helvetica Neue" charset="0"/>
                          <a:cs typeface="Helvetica Neue" charset="0"/>
                        </a:rPr>
                        <a:t>Low cost/ Medium reliability</a:t>
                      </a:r>
                      <a:endParaRPr lang="en-US" sz="12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412591">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36284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smtClean="0">
                          <a:solidFill>
                            <a:srgbClr val="323B3E"/>
                          </a:solidFill>
                          <a:latin typeface="Helvetica Neue" charset="0"/>
                          <a:ea typeface="Helvetica Neue" charset="0"/>
                          <a:cs typeface="Helvetica Neue" charset="0"/>
                        </a:rPr>
                        <a:t>STEP 3: </a:t>
                      </a:r>
                      <a:r>
                        <a:rPr lang="en-US" sz="1800" b="0" kern="1200" dirty="0" smtClean="0">
                          <a:solidFill>
                            <a:srgbClr val="323B3E"/>
                          </a:solidFill>
                          <a:latin typeface="Helvetica Neue" charset="0"/>
                          <a:ea typeface="Helvetica Neue" charset="0"/>
                          <a:cs typeface="Helvetica Neue" charset="0"/>
                        </a:rPr>
                        <a:t>Metric</a:t>
                      </a:r>
                      <a:endParaRPr lang="en-US" sz="1800" b="0" dirty="0" smtClean="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hMerge="1">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0" dirty="0" smtClean="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412591">
                <a:tc rowSpan="2">
                  <a:txBody>
                    <a:bodyPr/>
                    <a:lstStyle/>
                    <a:p>
                      <a:pPr>
                        <a:lnSpc>
                          <a:spcPct val="100000"/>
                        </a:lnSpc>
                      </a:pPr>
                      <a:r>
                        <a:rPr lang="en-US" sz="1800" b="1" dirty="0" smtClean="0">
                          <a:solidFill>
                            <a:srgbClr val="323B3E"/>
                          </a:solidFill>
                          <a:latin typeface="Helvetica Neue" charset="0"/>
                          <a:ea typeface="Helvetica Neue" charset="0"/>
                          <a:cs typeface="Helvetica Neue" charset="0"/>
                        </a:rPr>
                        <a:t>And measure</a:t>
                      </a:r>
                      <a:endParaRPr lang="en-US" sz="1800" b="1"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endParaRPr lang="en-US" sz="1800" b="0" dirty="0">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800" b="0" dirty="0">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412591">
                <a:tc vMerge="1">
                  <a:txBody>
                    <a:bodyPr/>
                    <a:lstStyle/>
                    <a:p>
                      <a:endParaRPr lang="en-US"/>
                    </a:p>
                  </a:txBody>
                  <a:tcPr/>
                </a:tc>
                <a:tc>
                  <a:txBody>
                    <a:bodyPr/>
                    <a:lstStyle/>
                    <a:p>
                      <a:pPr algn="r">
                        <a:lnSpc>
                          <a:spcPct val="100000"/>
                        </a:lnSpc>
                      </a:pPr>
                      <a:r>
                        <a:rPr lang="en-US" sz="1200" b="0" dirty="0" smtClean="0">
                          <a:solidFill>
                            <a:srgbClr val="323B3E"/>
                          </a:solidFill>
                          <a:latin typeface="Helvetica Neue" charset="0"/>
                          <a:ea typeface="Helvetica Neue" charset="0"/>
                          <a:cs typeface="Helvetica Neue" charset="0"/>
                        </a:rPr>
                        <a:t>1 week</a:t>
                      </a:r>
                      <a:endParaRPr lang="en-US" sz="12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412591">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36284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smtClean="0">
                          <a:solidFill>
                            <a:srgbClr val="323B3E"/>
                          </a:solidFill>
                          <a:latin typeface="Helvetica Neue" charset="0"/>
                          <a:ea typeface="Helvetica Neue" charset="0"/>
                          <a:cs typeface="Helvetica Neue" charset="0"/>
                        </a:rPr>
                        <a:t>STEP 4: </a:t>
                      </a:r>
                      <a:r>
                        <a:rPr lang="en-US" sz="1800" b="0" baseline="0" dirty="0" smtClean="0">
                          <a:solidFill>
                            <a:srgbClr val="323B3E"/>
                          </a:solidFill>
                          <a:latin typeface="Helvetica Neue" charset="0"/>
                          <a:ea typeface="Helvetica Neue" charset="0"/>
                          <a:cs typeface="Helvetica Neue" charset="0"/>
                        </a:rPr>
                        <a:t> CRITERIA</a:t>
                      </a:r>
                      <a:endParaRPr lang="en-US" sz="1800" b="0" dirty="0" smtClean="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hMerge="1">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b="0" dirty="0" smtClean="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753453">
                <a:tc>
                  <a:txBody>
                    <a:bodyPr/>
                    <a:lstStyle/>
                    <a:p>
                      <a:pPr>
                        <a:lnSpc>
                          <a:spcPct val="100000"/>
                        </a:lnSpc>
                      </a:pPr>
                      <a:r>
                        <a:rPr lang="en-US" sz="1800" b="1" dirty="0" smtClean="0">
                          <a:solidFill>
                            <a:srgbClr val="323B3E"/>
                          </a:solidFill>
                          <a:latin typeface="Helvetica Neue" charset="0"/>
                          <a:ea typeface="Helvetica Neue" charset="0"/>
                          <a:cs typeface="Helvetica Neue" charset="0"/>
                        </a:rPr>
                        <a:t>We</a:t>
                      </a:r>
                      <a:r>
                        <a:rPr lang="en-US" sz="1800" b="1" baseline="0" dirty="0" smtClean="0">
                          <a:solidFill>
                            <a:srgbClr val="323B3E"/>
                          </a:solidFill>
                          <a:latin typeface="Helvetica Neue" charset="0"/>
                          <a:ea typeface="Helvetica Neue" charset="0"/>
                          <a:cs typeface="Helvetica Neue" charset="0"/>
                        </a:rPr>
                        <a:t> are right if</a:t>
                      </a:r>
                      <a:endParaRPr lang="en-US" sz="1800" b="1"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endParaRPr lang="en-US" sz="1800" b="0" dirty="0">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sz="1800" b="0" dirty="0">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r h="231221">
                <a:tc>
                  <a:txBody>
                    <a:bodyPr/>
                    <a:lstStyle/>
                    <a:p>
                      <a:pPr>
                        <a:lnSpc>
                          <a:spcPct val="100000"/>
                        </a:lnSpc>
                      </a:pPr>
                      <a:endParaRPr lang="en-US" sz="1800" b="0" dirty="0">
                        <a:solidFill>
                          <a:srgbClr val="323B3E"/>
                        </a:solidFill>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endParaRPr lang="en-US" sz="1800" b="0" dirty="0">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c>
                  <a:txBody>
                    <a:bodyPr/>
                    <a:lstStyle/>
                    <a:p>
                      <a:endParaRPr lang="en-US" sz="1800" b="0" dirty="0">
                        <a:latin typeface="Helvetica Neue" charset="0"/>
                        <a:ea typeface="Helvetica Neue" charset="0"/>
                        <a:cs typeface="Helvetica Neue"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75C86A"/>
                    </a:solidFill>
                  </a:tcPr>
                </a:tc>
              </a:tr>
            </a:tbl>
          </a:graphicData>
        </a:graphic>
      </p:graphicFrame>
      <p:sp>
        <p:nvSpPr>
          <p:cNvPr id="4" name="CustomShape 3"/>
          <p:cNvSpPr/>
          <p:nvPr/>
        </p:nvSpPr>
        <p:spPr>
          <a:xfrm>
            <a:off x="528638" y="368300"/>
            <a:ext cx="7804150" cy="50668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20000"/>
              </a:lnSpc>
            </a:pPr>
            <a:r>
              <a:rPr lang="en-US" sz="3200" strike="noStrike" dirty="0" smtClean="0">
                <a:solidFill>
                  <a:schemeClr val="bg1"/>
                </a:solidFill>
                <a:latin typeface="Helvetica Neue Light"/>
                <a:ea typeface="ＭＳ Ｐゴシック"/>
                <a:cs typeface="Helvetica Neue Light"/>
              </a:rPr>
              <a:t>TEST CARD</a:t>
            </a:r>
            <a:endParaRPr lang="en-US" sz="3200" dirty="0">
              <a:solidFill>
                <a:schemeClr val="bg1"/>
              </a:solidFill>
              <a:latin typeface="Helvetica Neue Light"/>
              <a:cs typeface="Helvetica Neue Light"/>
            </a:endParaRPr>
          </a:p>
        </p:txBody>
      </p:sp>
      <p:pic>
        <p:nvPicPr>
          <p:cNvPr id="6" name="Picture 5"/>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332788" y="500063"/>
            <a:ext cx="484168" cy="519380"/>
          </a:xfrm>
          <a:prstGeom prst="rect">
            <a:avLst/>
          </a:prstGeom>
        </p:spPr>
      </p:pic>
    </p:spTree>
    <p:extLst>
      <p:ext uri="{BB962C8B-B14F-4D97-AF65-F5344CB8AC3E}">
        <p14:creationId xmlns:p14="http://schemas.microsoft.com/office/powerpoint/2010/main" val="7113080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83340" y="5842477"/>
            <a:ext cx="3028696" cy="1001135"/>
          </a:xfrm>
          <a:prstGeom prst="rect">
            <a:avLst/>
          </a:prstGeom>
          <a:noFill/>
        </p:spPr>
        <p:txBody>
          <a:bodyPr vert="horz" lIns="91440" tIns="45720" rIns="91440" bIns="45720" rtlCol="0" anchor="ctr">
            <a:noAutofit/>
          </a:bodyPr>
          <a:lstStyle>
            <a:lvl1pPr algn="l" defTabSz="457200" rtl="0" eaLnBrk="1" latinLnBrk="0" hangingPunct="1">
              <a:spcBef>
                <a:spcPct val="0"/>
              </a:spcBef>
              <a:buNone/>
              <a:defRPr sz="3000" b="1" kern="1200">
                <a:solidFill>
                  <a:schemeClr val="accent5"/>
                </a:solidFill>
                <a:latin typeface="Gill Sans"/>
                <a:ea typeface="+mj-ea"/>
                <a:cs typeface="Gill Sans"/>
              </a:defRPr>
            </a:lvl1pPr>
          </a:lstStyle>
          <a:p>
            <a:pPr algn="ctr"/>
            <a:r>
              <a:rPr lang="en-US" sz="2000" dirty="0" smtClean="0">
                <a:solidFill>
                  <a:schemeClr val="tx1">
                    <a:lumMod val="65000"/>
                    <a:lumOff val="35000"/>
                  </a:schemeClr>
                </a:solidFill>
                <a:latin typeface="Helvetica Neue"/>
                <a:cs typeface="Helvetica Neue"/>
              </a:rPr>
              <a:t>Measure</a:t>
            </a:r>
            <a:br>
              <a:rPr lang="en-US" sz="2000" dirty="0" smtClean="0">
                <a:solidFill>
                  <a:schemeClr val="tx1">
                    <a:lumMod val="65000"/>
                    <a:lumOff val="35000"/>
                  </a:schemeClr>
                </a:solidFill>
                <a:latin typeface="Helvetica Neue"/>
                <a:cs typeface="Helvetica Neue"/>
              </a:rPr>
            </a:br>
            <a:r>
              <a:rPr lang="en-US" sz="2000" b="0" dirty="0" smtClean="0">
                <a:solidFill>
                  <a:schemeClr val="tx1">
                    <a:lumMod val="65000"/>
                    <a:lumOff val="35000"/>
                  </a:schemeClr>
                </a:solidFill>
                <a:latin typeface="Helvetica Neue Light"/>
                <a:cs typeface="Helvetica Neue Light"/>
              </a:rPr>
              <a:t>see how customers respond</a:t>
            </a:r>
            <a:endParaRPr lang="en-US" sz="2000" b="0" dirty="0">
              <a:solidFill>
                <a:schemeClr val="tx1">
                  <a:lumMod val="65000"/>
                  <a:lumOff val="35000"/>
                </a:schemeClr>
              </a:solidFill>
              <a:latin typeface="Helvetica Neue Light"/>
              <a:cs typeface="Helvetica Neue Light"/>
            </a:endParaRPr>
          </a:p>
        </p:txBody>
      </p:sp>
      <p:sp>
        <p:nvSpPr>
          <p:cNvPr id="5" name="Freeform 4"/>
          <p:cNvSpPr>
            <a:spLocks noChangeAspect="1"/>
          </p:cNvSpPr>
          <p:nvPr/>
        </p:nvSpPr>
        <p:spPr bwMode="auto">
          <a:xfrm>
            <a:off x="3219919" y="4566435"/>
            <a:ext cx="2656860" cy="1157975"/>
          </a:xfrm>
          <a:custGeom>
            <a:avLst/>
            <a:gdLst>
              <a:gd name="T0" fmla="*/ 1089 w 2140"/>
              <a:gd name="T1" fmla="*/ 295 h 932"/>
              <a:gd name="T2" fmla="*/ 1131 w 2140"/>
              <a:gd name="T3" fmla="*/ 291 h 932"/>
              <a:gd name="T4" fmla="*/ 1191 w 2140"/>
              <a:gd name="T5" fmla="*/ 280 h 932"/>
              <a:gd name="T6" fmla="*/ 1250 w 2140"/>
              <a:gd name="T7" fmla="*/ 264 h 932"/>
              <a:gd name="T8" fmla="*/ 1307 w 2140"/>
              <a:gd name="T9" fmla="*/ 243 h 932"/>
              <a:gd name="T10" fmla="*/ 1342 w 2140"/>
              <a:gd name="T11" fmla="*/ 225 h 932"/>
              <a:gd name="T12" fmla="*/ 1394 w 2140"/>
              <a:gd name="T13" fmla="*/ 195 h 932"/>
              <a:gd name="T14" fmla="*/ 1442 w 2140"/>
              <a:gd name="T15" fmla="*/ 160 h 932"/>
              <a:gd name="T16" fmla="*/ 1488 w 2140"/>
              <a:gd name="T17" fmla="*/ 122 h 932"/>
              <a:gd name="T18" fmla="*/ 1529 w 2140"/>
              <a:gd name="T19" fmla="*/ 79 h 932"/>
              <a:gd name="T20" fmla="*/ 1566 w 2140"/>
              <a:gd name="T21" fmla="*/ 32 h 932"/>
              <a:gd name="T22" fmla="*/ 1730 w 2140"/>
              <a:gd name="T23" fmla="*/ 322 h 932"/>
              <a:gd name="T24" fmla="*/ 2108 w 2140"/>
              <a:gd name="T25" fmla="*/ 369 h 932"/>
              <a:gd name="T26" fmla="*/ 2047 w 2140"/>
              <a:gd name="T27" fmla="*/ 451 h 932"/>
              <a:gd name="T28" fmla="*/ 2009 w 2140"/>
              <a:gd name="T29" fmla="*/ 497 h 932"/>
              <a:gd name="T30" fmla="*/ 1940 w 2140"/>
              <a:gd name="T31" fmla="*/ 570 h 932"/>
              <a:gd name="T32" fmla="*/ 1880 w 2140"/>
              <a:gd name="T33" fmla="*/ 624 h 932"/>
              <a:gd name="T34" fmla="*/ 1817 w 2140"/>
              <a:gd name="T35" fmla="*/ 674 h 932"/>
              <a:gd name="T36" fmla="*/ 1717 w 2140"/>
              <a:gd name="T37" fmla="*/ 743 h 932"/>
              <a:gd name="T38" fmla="*/ 1629 w 2140"/>
              <a:gd name="T39" fmla="*/ 792 h 932"/>
              <a:gd name="T40" fmla="*/ 1574 w 2140"/>
              <a:gd name="T41" fmla="*/ 819 h 932"/>
              <a:gd name="T42" fmla="*/ 1518 w 2140"/>
              <a:gd name="T43" fmla="*/ 842 h 932"/>
              <a:gd name="T44" fmla="*/ 1460 w 2140"/>
              <a:gd name="T45" fmla="*/ 864 h 932"/>
              <a:gd name="T46" fmla="*/ 1401 w 2140"/>
              <a:gd name="T47" fmla="*/ 883 h 932"/>
              <a:gd name="T48" fmla="*/ 1341 w 2140"/>
              <a:gd name="T49" fmla="*/ 898 h 932"/>
              <a:gd name="T50" fmla="*/ 1279 w 2140"/>
              <a:gd name="T51" fmla="*/ 911 h 932"/>
              <a:gd name="T52" fmla="*/ 1196 w 2140"/>
              <a:gd name="T53" fmla="*/ 924 h 932"/>
              <a:gd name="T54" fmla="*/ 1133 w 2140"/>
              <a:gd name="T55" fmla="*/ 929 h 932"/>
              <a:gd name="T56" fmla="*/ 1047 w 2140"/>
              <a:gd name="T57" fmla="*/ 932 h 932"/>
              <a:gd name="T58" fmla="*/ 946 w 2140"/>
              <a:gd name="T59" fmla="*/ 928 h 932"/>
              <a:gd name="T60" fmla="*/ 867 w 2140"/>
              <a:gd name="T61" fmla="*/ 920 h 932"/>
              <a:gd name="T62" fmla="*/ 771 w 2140"/>
              <a:gd name="T63" fmla="*/ 903 h 932"/>
              <a:gd name="T64" fmla="*/ 696 w 2140"/>
              <a:gd name="T65" fmla="*/ 884 h 932"/>
              <a:gd name="T66" fmla="*/ 622 w 2140"/>
              <a:gd name="T67" fmla="*/ 861 h 932"/>
              <a:gd name="T68" fmla="*/ 516 w 2140"/>
              <a:gd name="T69" fmla="*/ 818 h 932"/>
              <a:gd name="T70" fmla="*/ 415 w 2140"/>
              <a:gd name="T71" fmla="*/ 766 h 932"/>
              <a:gd name="T72" fmla="*/ 318 w 2140"/>
              <a:gd name="T73" fmla="*/ 706 h 932"/>
              <a:gd name="T74" fmla="*/ 258 w 2140"/>
              <a:gd name="T75" fmla="*/ 661 h 932"/>
              <a:gd name="T76" fmla="*/ 173 w 2140"/>
              <a:gd name="T77" fmla="*/ 588 h 932"/>
              <a:gd name="T78" fmla="*/ 94 w 2140"/>
              <a:gd name="T79" fmla="*/ 507 h 932"/>
              <a:gd name="T80" fmla="*/ 23 w 2140"/>
              <a:gd name="T81" fmla="*/ 421 h 932"/>
              <a:gd name="T82" fmla="*/ 365 w 2140"/>
              <a:gd name="T83" fmla="*/ 62 h 932"/>
              <a:gd name="T84" fmla="*/ 554 w 2140"/>
              <a:gd name="T85" fmla="*/ 73 h 932"/>
              <a:gd name="T86" fmla="*/ 627 w 2140"/>
              <a:gd name="T87" fmla="*/ 142 h 932"/>
              <a:gd name="T88" fmla="*/ 666 w 2140"/>
              <a:gd name="T89" fmla="*/ 172 h 932"/>
              <a:gd name="T90" fmla="*/ 706 w 2140"/>
              <a:gd name="T91" fmla="*/ 200 h 932"/>
              <a:gd name="T92" fmla="*/ 762 w 2140"/>
              <a:gd name="T93" fmla="*/ 233 h 932"/>
              <a:gd name="T94" fmla="*/ 809 w 2140"/>
              <a:gd name="T95" fmla="*/ 253 h 932"/>
              <a:gd name="T96" fmla="*/ 857 w 2140"/>
              <a:gd name="T97" fmla="*/ 269 h 932"/>
              <a:gd name="T98" fmla="*/ 909 w 2140"/>
              <a:gd name="T99" fmla="*/ 282 h 932"/>
              <a:gd name="T100" fmla="*/ 964 w 2140"/>
              <a:gd name="T101" fmla="*/ 291 h 932"/>
              <a:gd name="T102" fmla="*/ 1026 w 2140"/>
              <a:gd name="T103" fmla="*/ 295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40" h="932">
                <a:moveTo>
                  <a:pt x="1047" y="296"/>
                </a:moveTo>
                <a:lnTo>
                  <a:pt x="1068" y="295"/>
                </a:lnTo>
                <a:lnTo>
                  <a:pt x="1089" y="295"/>
                </a:lnTo>
                <a:lnTo>
                  <a:pt x="1109" y="293"/>
                </a:lnTo>
                <a:lnTo>
                  <a:pt x="1120" y="292"/>
                </a:lnTo>
                <a:lnTo>
                  <a:pt x="1131" y="291"/>
                </a:lnTo>
                <a:lnTo>
                  <a:pt x="1151" y="288"/>
                </a:lnTo>
                <a:lnTo>
                  <a:pt x="1171" y="285"/>
                </a:lnTo>
                <a:lnTo>
                  <a:pt x="1191" y="280"/>
                </a:lnTo>
                <a:lnTo>
                  <a:pt x="1211" y="276"/>
                </a:lnTo>
                <a:lnTo>
                  <a:pt x="1231" y="270"/>
                </a:lnTo>
                <a:lnTo>
                  <a:pt x="1250" y="264"/>
                </a:lnTo>
                <a:lnTo>
                  <a:pt x="1269" y="258"/>
                </a:lnTo>
                <a:lnTo>
                  <a:pt x="1288" y="250"/>
                </a:lnTo>
                <a:lnTo>
                  <a:pt x="1307" y="243"/>
                </a:lnTo>
                <a:lnTo>
                  <a:pt x="1325" y="234"/>
                </a:lnTo>
                <a:lnTo>
                  <a:pt x="1334" y="230"/>
                </a:lnTo>
                <a:lnTo>
                  <a:pt x="1342" y="225"/>
                </a:lnTo>
                <a:lnTo>
                  <a:pt x="1360" y="216"/>
                </a:lnTo>
                <a:lnTo>
                  <a:pt x="1377" y="205"/>
                </a:lnTo>
                <a:lnTo>
                  <a:pt x="1394" y="195"/>
                </a:lnTo>
                <a:lnTo>
                  <a:pt x="1410" y="184"/>
                </a:lnTo>
                <a:lnTo>
                  <a:pt x="1426" y="172"/>
                </a:lnTo>
                <a:lnTo>
                  <a:pt x="1442" y="160"/>
                </a:lnTo>
                <a:lnTo>
                  <a:pt x="1458" y="148"/>
                </a:lnTo>
                <a:lnTo>
                  <a:pt x="1473" y="135"/>
                </a:lnTo>
                <a:lnTo>
                  <a:pt x="1488" y="122"/>
                </a:lnTo>
                <a:lnTo>
                  <a:pt x="1502" y="108"/>
                </a:lnTo>
                <a:lnTo>
                  <a:pt x="1515" y="94"/>
                </a:lnTo>
                <a:lnTo>
                  <a:pt x="1529" y="79"/>
                </a:lnTo>
                <a:lnTo>
                  <a:pt x="1541" y="64"/>
                </a:lnTo>
                <a:lnTo>
                  <a:pt x="1554" y="48"/>
                </a:lnTo>
                <a:lnTo>
                  <a:pt x="1566" y="32"/>
                </a:lnTo>
                <a:lnTo>
                  <a:pt x="1577" y="16"/>
                </a:lnTo>
                <a:lnTo>
                  <a:pt x="1588" y="0"/>
                </a:lnTo>
                <a:lnTo>
                  <a:pt x="1730" y="322"/>
                </a:lnTo>
                <a:lnTo>
                  <a:pt x="2140" y="319"/>
                </a:lnTo>
                <a:lnTo>
                  <a:pt x="2119" y="353"/>
                </a:lnTo>
                <a:lnTo>
                  <a:pt x="2108" y="369"/>
                </a:lnTo>
                <a:lnTo>
                  <a:pt x="2096" y="387"/>
                </a:lnTo>
                <a:lnTo>
                  <a:pt x="2072" y="419"/>
                </a:lnTo>
                <a:lnTo>
                  <a:pt x="2047" y="451"/>
                </a:lnTo>
                <a:lnTo>
                  <a:pt x="2035" y="466"/>
                </a:lnTo>
                <a:lnTo>
                  <a:pt x="2022" y="482"/>
                </a:lnTo>
                <a:lnTo>
                  <a:pt x="2009" y="497"/>
                </a:lnTo>
                <a:lnTo>
                  <a:pt x="1995" y="512"/>
                </a:lnTo>
                <a:lnTo>
                  <a:pt x="1968" y="542"/>
                </a:lnTo>
                <a:lnTo>
                  <a:pt x="1940" y="570"/>
                </a:lnTo>
                <a:lnTo>
                  <a:pt x="1910" y="597"/>
                </a:lnTo>
                <a:lnTo>
                  <a:pt x="1895" y="611"/>
                </a:lnTo>
                <a:lnTo>
                  <a:pt x="1880" y="624"/>
                </a:lnTo>
                <a:lnTo>
                  <a:pt x="1864" y="637"/>
                </a:lnTo>
                <a:lnTo>
                  <a:pt x="1849" y="650"/>
                </a:lnTo>
                <a:lnTo>
                  <a:pt x="1817" y="674"/>
                </a:lnTo>
                <a:lnTo>
                  <a:pt x="1785" y="699"/>
                </a:lnTo>
                <a:lnTo>
                  <a:pt x="1751" y="721"/>
                </a:lnTo>
                <a:lnTo>
                  <a:pt x="1717" y="743"/>
                </a:lnTo>
                <a:lnTo>
                  <a:pt x="1683" y="763"/>
                </a:lnTo>
                <a:lnTo>
                  <a:pt x="1647" y="783"/>
                </a:lnTo>
                <a:lnTo>
                  <a:pt x="1629" y="792"/>
                </a:lnTo>
                <a:lnTo>
                  <a:pt x="1611" y="801"/>
                </a:lnTo>
                <a:lnTo>
                  <a:pt x="1592" y="810"/>
                </a:lnTo>
                <a:lnTo>
                  <a:pt x="1574" y="819"/>
                </a:lnTo>
                <a:lnTo>
                  <a:pt x="1555" y="827"/>
                </a:lnTo>
                <a:lnTo>
                  <a:pt x="1537" y="835"/>
                </a:lnTo>
                <a:lnTo>
                  <a:pt x="1518" y="842"/>
                </a:lnTo>
                <a:lnTo>
                  <a:pt x="1499" y="850"/>
                </a:lnTo>
                <a:lnTo>
                  <a:pt x="1480" y="858"/>
                </a:lnTo>
                <a:lnTo>
                  <a:pt x="1460" y="864"/>
                </a:lnTo>
                <a:lnTo>
                  <a:pt x="1440" y="871"/>
                </a:lnTo>
                <a:lnTo>
                  <a:pt x="1421" y="877"/>
                </a:lnTo>
                <a:lnTo>
                  <a:pt x="1401" y="883"/>
                </a:lnTo>
                <a:lnTo>
                  <a:pt x="1381" y="888"/>
                </a:lnTo>
                <a:lnTo>
                  <a:pt x="1361" y="893"/>
                </a:lnTo>
                <a:lnTo>
                  <a:pt x="1341" y="898"/>
                </a:lnTo>
                <a:lnTo>
                  <a:pt x="1321" y="903"/>
                </a:lnTo>
                <a:lnTo>
                  <a:pt x="1301" y="907"/>
                </a:lnTo>
                <a:lnTo>
                  <a:pt x="1279" y="911"/>
                </a:lnTo>
                <a:lnTo>
                  <a:pt x="1259" y="915"/>
                </a:lnTo>
                <a:lnTo>
                  <a:pt x="1217" y="921"/>
                </a:lnTo>
                <a:lnTo>
                  <a:pt x="1196" y="924"/>
                </a:lnTo>
                <a:lnTo>
                  <a:pt x="1175" y="926"/>
                </a:lnTo>
                <a:lnTo>
                  <a:pt x="1154" y="928"/>
                </a:lnTo>
                <a:lnTo>
                  <a:pt x="1133" y="929"/>
                </a:lnTo>
                <a:lnTo>
                  <a:pt x="1111" y="931"/>
                </a:lnTo>
                <a:lnTo>
                  <a:pt x="1090" y="931"/>
                </a:lnTo>
                <a:lnTo>
                  <a:pt x="1047" y="932"/>
                </a:lnTo>
                <a:lnTo>
                  <a:pt x="1007" y="932"/>
                </a:lnTo>
                <a:lnTo>
                  <a:pt x="967" y="930"/>
                </a:lnTo>
                <a:lnTo>
                  <a:pt x="946" y="928"/>
                </a:lnTo>
                <a:lnTo>
                  <a:pt x="926" y="927"/>
                </a:lnTo>
                <a:lnTo>
                  <a:pt x="887" y="922"/>
                </a:lnTo>
                <a:lnTo>
                  <a:pt x="867" y="920"/>
                </a:lnTo>
                <a:lnTo>
                  <a:pt x="848" y="917"/>
                </a:lnTo>
                <a:lnTo>
                  <a:pt x="810" y="910"/>
                </a:lnTo>
                <a:lnTo>
                  <a:pt x="771" y="903"/>
                </a:lnTo>
                <a:lnTo>
                  <a:pt x="733" y="894"/>
                </a:lnTo>
                <a:lnTo>
                  <a:pt x="714" y="889"/>
                </a:lnTo>
                <a:lnTo>
                  <a:pt x="696" y="884"/>
                </a:lnTo>
                <a:lnTo>
                  <a:pt x="659" y="873"/>
                </a:lnTo>
                <a:lnTo>
                  <a:pt x="640" y="867"/>
                </a:lnTo>
                <a:lnTo>
                  <a:pt x="622" y="861"/>
                </a:lnTo>
                <a:lnTo>
                  <a:pt x="586" y="847"/>
                </a:lnTo>
                <a:lnTo>
                  <a:pt x="551" y="833"/>
                </a:lnTo>
                <a:lnTo>
                  <a:pt x="516" y="818"/>
                </a:lnTo>
                <a:lnTo>
                  <a:pt x="481" y="801"/>
                </a:lnTo>
                <a:lnTo>
                  <a:pt x="448" y="784"/>
                </a:lnTo>
                <a:lnTo>
                  <a:pt x="415" y="766"/>
                </a:lnTo>
                <a:lnTo>
                  <a:pt x="382" y="747"/>
                </a:lnTo>
                <a:lnTo>
                  <a:pt x="351" y="727"/>
                </a:lnTo>
                <a:lnTo>
                  <a:pt x="318" y="706"/>
                </a:lnTo>
                <a:lnTo>
                  <a:pt x="303" y="696"/>
                </a:lnTo>
                <a:lnTo>
                  <a:pt x="288" y="684"/>
                </a:lnTo>
                <a:lnTo>
                  <a:pt x="258" y="661"/>
                </a:lnTo>
                <a:lnTo>
                  <a:pt x="229" y="638"/>
                </a:lnTo>
                <a:lnTo>
                  <a:pt x="201" y="613"/>
                </a:lnTo>
                <a:lnTo>
                  <a:pt x="173" y="588"/>
                </a:lnTo>
                <a:lnTo>
                  <a:pt x="145" y="562"/>
                </a:lnTo>
                <a:lnTo>
                  <a:pt x="119" y="536"/>
                </a:lnTo>
                <a:lnTo>
                  <a:pt x="94" y="507"/>
                </a:lnTo>
                <a:lnTo>
                  <a:pt x="69" y="479"/>
                </a:lnTo>
                <a:lnTo>
                  <a:pt x="46" y="450"/>
                </a:lnTo>
                <a:lnTo>
                  <a:pt x="23" y="421"/>
                </a:lnTo>
                <a:lnTo>
                  <a:pt x="0" y="390"/>
                </a:lnTo>
                <a:lnTo>
                  <a:pt x="177" y="51"/>
                </a:lnTo>
                <a:lnTo>
                  <a:pt x="365" y="62"/>
                </a:lnTo>
                <a:lnTo>
                  <a:pt x="495" y="69"/>
                </a:lnTo>
                <a:lnTo>
                  <a:pt x="537" y="72"/>
                </a:lnTo>
                <a:lnTo>
                  <a:pt x="554" y="73"/>
                </a:lnTo>
                <a:lnTo>
                  <a:pt x="578" y="97"/>
                </a:lnTo>
                <a:lnTo>
                  <a:pt x="603" y="120"/>
                </a:lnTo>
                <a:lnTo>
                  <a:pt x="627" y="142"/>
                </a:lnTo>
                <a:lnTo>
                  <a:pt x="640" y="152"/>
                </a:lnTo>
                <a:lnTo>
                  <a:pt x="654" y="162"/>
                </a:lnTo>
                <a:lnTo>
                  <a:pt x="666" y="172"/>
                </a:lnTo>
                <a:lnTo>
                  <a:pt x="679" y="182"/>
                </a:lnTo>
                <a:lnTo>
                  <a:pt x="693" y="191"/>
                </a:lnTo>
                <a:lnTo>
                  <a:pt x="706" y="200"/>
                </a:lnTo>
                <a:lnTo>
                  <a:pt x="734" y="217"/>
                </a:lnTo>
                <a:lnTo>
                  <a:pt x="748" y="225"/>
                </a:lnTo>
                <a:lnTo>
                  <a:pt x="762" y="233"/>
                </a:lnTo>
                <a:lnTo>
                  <a:pt x="777" y="240"/>
                </a:lnTo>
                <a:lnTo>
                  <a:pt x="792" y="246"/>
                </a:lnTo>
                <a:lnTo>
                  <a:pt x="809" y="253"/>
                </a:lnTo>
                <a:lnTo>
                  <a:pt x="824" y="259"/>
                </a:lnTo>
                <a:lnTo>
                  <a:pt x="840" y="264"/>
                </a:lnTo>
                <a:lnTo>
                  <a:pt x="857" y="269"/>
                </a:lnTo>
                <a:lnTo>
                  <a:pt x="874" y="274"/>
                </a:lnTo>
                <a:lnTo>
                  <a:pt x="891" y="278"/>
                </a:lnTo>
                <a:lnTo>
                  <a:pt x="909" y="282"/>
                </a:lnTo>
                <a:lnTo>
                  <a:pt x="927" y="285"/>
                </a:lnTo>
                <a:lnTo>
                  <a:pt x="945" y="288"/>
                </a:lnTo>
                <a:lnTo>
                  <a:pt x="964" y="291"/>
                </a:lnTo>
                <a:lnTo>
                  <a:pt x="985" y="293"/>
                </a:lnTo>
                <a:lnTo>
                  <a:pt x="1005" y="294"/>
                </a:lnTo>
                <a:lnTo>
                  <a:pt x="1026" y="295"/>
                </a:lnTo>
                <a:lnTo>
                  <a:pt x="1047" y="296"/>
                </a:lnTo>
                <a:close/>
              </a:path>
            </a:pathLst>
          </a:custGeom>
          <a:solidFill>
            <a:srgbClr val="B34012"/>
          </a:solidFill>
          <a:ln>
            <a:noFill/>
          </a:ln>
          <a:effectLst/>
        </p:spPr>
        <p:txBody>
          <a:bodyPr/>
          <a:lstStyle/>
          <a:p>
            <a:endParaRPr lang="en-US">
              <a:latin typeface="Helvetica Neue"/>
              <a:cs typeface="Helvetica Neue"/>
            </a:endParaRPr>
          </a:p>
        </p:txBody>
      </p:sp>
    </p:spTree>
    <p:extLst>
      <p:ext uri="{BB962C8B-B14F-4D97-AF65-F5344CB8AC3E}">
        <p14:creationId xmlns:p14="http://schemas.microsoft.com/office/powerpoint/2010/main" val="20596776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0642" y="3006642"/>
            <a:ext cx="3028696" cy="1001135"/>
          </a:xfrm>
          <a:prstGeom prst="rect">
            <a:avLst/>
          </a:prstGeom>
          <a:noFill/>
        </p:spPr>
        <p:txBody>
          <a:bodyPr vert="horz" lIns="91440" tIns="45720" rIns="91440" bIns="45720" rtlCol="0" anchor="ctr">
            <a:normAutofit/>
          </a:bodyPr>
          <a:lstStyle>
            <a:lvl1pPr algn="l" defTabSz="457200" rtl="0" eaLnBrk="1" latinLnBrk="0" hangingPunct="1">
              <a:spcBef>
                <a:spcPct val="0"/>
              </a:spcBef>
              <a:buNone/>
              <a:defRPr sz="3000" b="1" kern="1200">
                <a:solidFill>
                  <a:schemeClr val="accent5"/>
                </a:solidFill>
                <a:latin typeface="Gill Sans"/>
                <a:ea typeface="+mj-ea"/>
                <a:cs typeface="Gill Sans"/>
              </a:defRPr>
            </a:lvl1pPr>
          </a:lstStyle>
          <a:p>
            <a:pPr algn="ctr"/>
            <a:r>
              <a:rPr lang="en-US" sz="2000" dirty="0" smtClean="0">
                <a:solidFill>
                  <a:schemeClr val="tx1">
                    <a:lumMod val="65000"/>
                    <a:lumOff val="35000"/>
                  </a:schemeClr>
                </a:solidFill>
                <a:latin typeface="Helvetica Neue"/>
                <a:cs typeface="Helvetica Neue"/>
              </a:rPr>
              <a:t>Learn</a:t>
            </a:r>
            <a:br>
              <a:rPr lang="en-US" sz="2000" dirty="0" smtClean="0">
                <a:solidFill>
                  <a:schemeClr val="tx1">
                    <a:lumMod val="65000"/>
                    <a:lumOff val="35000"/>
                  </a:schemeClr>
                </a:solidFill>
                <a:latin typeface="Helvetica Neue"/>
                <a:cs typeface="Helvetica Neue"/>
              </a:rPr>
            </a:br>
            <a:r>
              <a:rPr lang="en-US" sz="2000" b="0" dirty="0" smtClean="0">
                <a:solidFill>
                  <a:schemeClr val="tx1">
                    <a:lumMod val="65000"/>
                    <a:lumOff val="35000"/>
                  </a:schemeClr>
                </a:solidFill>
                <a:latin typeface="Helvetica Neue Light"/>
                <a:cs typeface="Helvetica Neue Light"/>
              </a:rPr>
              <a:t>pivot or persevere</a:t>
            </a:r>
            <a:endParaRPr lang="en-US" sz="2000" b="0" dirty="0">
              <a:solidFill>
                <a:schemeClr val="tx1">
                  <a:lumMod val="65000"/>
                  <a:lumOff val="35000"/>
                </a:schemeClr>
              </a:solidFill>
              <a:latin typeface="Helvetica Neue Light"/>
              <a:cs typeface="Helvetica Neue Light"/>
            </a:endParaRPr>
          </a:p>
        </p:txBody>
      </p:sp>
      <p:sp>
        <p:nvSpPr>
          <p:cNvPr id="5" name="Freeform 4"/>
          <p:cNvSpPr>
            <a:spLocks noChangeAspect="1"/>
          </p:cNvSpPr>
          <p:nvPr/>
        </p:nvSpPr>
        <p:spPr bwMode="auto">
          <a:xfrm>
            <a:off x="2896376" y="2421143"/>
            <a:ext cx="1774997" cy="2434282"/>
          </a:xfrm>
          <a:custGeom>
            <a:avLst/>
            <a:gdLst>
              <a:gd name="T0" fmla="*/ 750 w 1431"/>
              <a:gd name="T1" fmla="*/ 1645 h 1961"/>
              <a:gd name="T2" fmla="*/ 713 w 1431"/>
              <a:gd name="T3" fmla="*/ 1584 h 1961"/>
              <a:gd name="T4" fmla="*/ 683 w 1431"/>
              <a:gd name="T5" fmla="*/ 1519 h 1961"/>
              <a:gd name="T6" fmla="*/ 660 w 1431"/>
              <a:gd name="T7" fmla="*/ 1451 h 1961"/>
              <a:gd name="T8" fmla="*/ 644 w 1431"/>
              <a:gd name="T9" fmla="*/ 1380 h 1961"/>
              <a:gd name="T10" fmla="*/ 637 w 1431"/>
              <a:gd name="T11" fmla="*/ 1305 h 1961"/>
              <a:gd name="T12" fmla="*/ 638 w 1431"/>
              <a:gd name="T13" fmla="*/ 1232 h 1961"/>
              <a:gd name="T14" fmla="*/ 646 w 1431"/>
              <a:gd name="T15" fmla="*/ 1170 h 1961"/>
              <a:gd name="T16" fmla="*/ 659 w 1431"/>
              <a:gd name="T17" fmla="*/ 1110 h 1961"/>
              <a:gd name="T18" fmla="*/ 678 w 1431"/>
              <a:gd name="T19" fmla="*/ 1053 h 1961"/>
              <a:gd name="T20" fmla="*/ 708 w 1431"/>
              <a:gd name="T21" fmla="*/ 983 h 1961"/>
              <a:gd name="T22" fmla="*/ 731 w 1431"/>
              <a:gd name="T23" fmla="*/ 945 h 1961"/>
              <a:gd name="T24" fmla="*/ 756 w 1431"/>
              <a:gd name="T25" fmla="*/ 908 h 1961"/>
              <a:gd name="T26" fmla="*/ 782 w 1431"/>
              <a:gd name="T27" fmla="*/ 871 h 1961"/>
              <a:gd name="T28" fmla="*/ 822 w 1431"/>
              <a:gd name="T29" fmla="*/ 827 h 1961"/>
              <a:gd name="T30" fmla="*/ 854 w 1431"/>
              <a:gd name="T31" fmla="*/ 797 h 1961"/>
              <a:gd name="T32" fmla="*/ 889 w 1431"/>
              <a:gd name="T33" fmla="*/ 769 h 1961"/>
              <a:gd name="T34" fmla="*/ 938 w 1431"/>
              <a:gd name="T35" fmla="*/ 735 h 1961"/>
              <a:gd name="T36" fmla="*/ 989 w 1431"/>
              <a:gd name="T37" fmla="*/ 705 h 1961"/>
              <a:gd name="T38" fmla="*/ 1030 w 1431"/>
              <a:gd name="T39" fmla="*/ 686 h 1961"/>
              <a:gd name="T40" fmla="*/ 1087 w 1431"/>
              <a:gd name="T41" fmla="*/ 665 h 1961"/>
              <a:gd name="T42" fmla="*/ 1146 w 1431"/>
              <a:gd name="T43" fmla="*/ 650 h 1961"/>
              <a:gd name="T44" fmla="*/ 1208 w 1431"/>
              <a:gd name="T45" fmla="*/ 640 h 1961"/>
              <a:gd name="T46" fmla="*/ 1431 w 1431"/>
              <a:gd name="T47" fmla="*/ 334 h 1961"/>
              <a:gd name="T48" fmla="*/ 1174 w 1431"/>
              <a:gd name="T49" fmla="*/ 3 h 1961"/>
              <a:gd name="T50" fmla="*/ 1080 w 1431"/>
              <a:gd name="T51" fmla="*/ 15 h 1961"/>
              <a:gd name="T52" fmla="*/ 987 w 1431"/>
              <a:gd name="T53" fmla="*/ 32 h 1961"/>
              <a:gd name="T54" fmla="*/ 898 w 1431"/>
              <a:gd name="T55" fmla="*/ 57 h 1961"/>
              <a:gd name="T56" fmla="*/ 811 w 1431"/>
              <a:gd name="T57" fmla="*/ 88 h 1961"/>
              <a:gd name="T58" fmla="*/ 727 w 1431"/>
              <a:gd name="T59" fmla="*/ 125 h 1961"/>
              <a:gd name="T60" fmla="*/ 646 w 1431"/>
              <a:gd name="T61" fmla="*/ 167 h 1961"/>
              <a:gd name="T62" fmla="*/ 570 w 1431"/>
              <a:gd name="T63" fmla="*/ 214 h 1961"/>
              <a:gd name="T64" fmla="*/ 496 w 1431"/>
              <a:gd name="T65" fmla="*/ 268 h 1961"/>
              <a:gd name="T66" fmla="*/ 427 w 1431"/>
              <a:gd name="T67" fmla="*/ 326 h 1961"/>
              <a:gd name="T68" fmla="*/ 361 w 1431"/>
              <a:gd name="T69" fmla="*/ 388 h 1961"/>
              <a:gd name="T70" fmla="*/ 301 w 1431"/>
              <a:gd name="T71" fmla="*/ 455 h 1961"/>
              <a:gd name="T72" fmla="*/ 245 w 1431"/>
              <a:gd name="T73" fmla="*/ 526 h 1961"/>
              <a:gd name="T74" fmla="*/ 194 w 1431"/>
              <a:gd name="T75" fmla="*/ 602 h 1961"/>
              <a:gd name="T76" fmla="*/ 149 w 1431"/>
              <a:gd name="T77" fmla="*/ 680 h 1961"/>
              <a:gd name="T78" fmla="*/ 109 w 1431"/>
              <a:gd name="T79" fmla="*/ 763 h 1961"/>
              <a:gd name="T80" fmla="*/ 74 w 1431"/>
              <a:gd name="T81" fmla="*/ 847 h 1961"/>
              <a:gd name="T82" fmla="*/ 47 w 1431"/>
              <a:gd name="T83" fmla="*/ 936 h 1961"/>
              <a:gd name="T84" fmla="*/ 25 w 1431"/>
              <a:gd name="T85" fmla="*/ 1026 h 1961"/>
              <a:gd name="T86" fmla="*/ 10 w 1431"/>
              <a:gd name="T87" fmla="*/ 1120 h 1961"/>
              <a:gd name="T88" fmla="*/ 2 w 1431"/>
              <a:gd name="T89" fmla="*/ 1215 h 1961"/>
              <a:gd name="T90" fmla="*/ 1 w 1431"/>
              <a:gd name="T91" fmla="*/ 1326 h 1961"/>
              <a:gd name="T92" fmla="*/ 5 w 1431"/>
              <a:gd name="T93" fmla="*/ 1396 h 1961"/>
              <a:gd name="T94" fmla="*/ 13 w 1431"/>
              <a:gd name="T95" fmla="*/ 1464 h 1961"/>
              <a:gd name="T96" fmla="*/ 25 w 1431"/>
              <a:gd name="T97" fmla="*/ 1532 h 1961"/>
              <a:gd name="T98" fmla="*/ 39 w 1431"/>
              <a:gd name="T99" fmla="*/ 1597 h 1961"/>
              <a:gd name="T100" fmla="*/ 58 w 1431"/>
              <a:gd name="T101" fmla="*/ 1661 h 1961"/>
              <a:gd name="T102" fmla="*/ 79 w 1431"/>
              <a:gd name="T103" fmla="*/ 1725 h 1961"/>
              <a:gd name="T104" fmla="*/ 105 w 1431"/>
              <a:gd name="T105" fmla="*/ 1786 h 1961"/>
              <a:gd name="T106" fmla="*/ 132 w 1431"/>
              <a:gd name="T107" fmla="*/ 1847 h 1961"/>
              <a:gd name="T108" fmla="*/ 185 w 1431"/>
              <a:gd name="T109" fmla="*/ 1942 h 1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1" h="1961">
                <a:moveTo>
                  <a:pt x="196" y="1961"/>
                </a:moveTo>
                <a:lnTo>
                  <a:pt x="384" y="1617"/>
                </a:lnTo>
                <a:lnTo>
                  <a:pt x="750" y="1645"/>
                </a:lnTo>
                <a:lnTo>
                  <a:pt x="737" y="1625"/>
                </a:lnTo>
                <a:lnTo>
                  <a:pt x="725" y="1605"/>
                </a:lnTo>
                <a:lnTo>
                  <a:pt x="713" y="1584"/>
                </a:lnTo>
                <a:lnTo>
                  <a:pt x="702" y="1563"/>
                </a:lnTo>
                <a:lnTo>
                  <a:pt x="692" y="1542"/>
                </a:lnTo>
                <a:lnTo>
                  <a:pt x="683" y="1519"/>
                </a:lnTo>
                <a:lnTo>
                  <a:pt x="674" y="1497"/>
                </a:lnTo>
                <a:lnTo>
                  <a:pt x="666" y="1474"/>
                </a:lnTo>
                <a:lnTo>
                  <a:pt x="660" y="1451"/>
                </a:lnTo>
                <a:lnTo>
                  <a:pt x="654" y="1427"/>
                </a:lnTo>
                <a:lnTo>
                  <a:pt x="649" y="1404"/>
                </a:lnTo>
                <a:lnTo>
                  <a:pt x="644" y="1380"/>
                </a:lnTo>
                <a:lnTo>
                  <a:pt x="641" y="1354"/>
                </a:lnTo>
                <a:lnTo>
                  <a:pt x="639" y="1330"/>
                </a:lnTo>
                <a:lnTo>
                  <a:pt x="637" y="1305"/>
                </a:lnTo>
                <a:lnTo>
                  <a:pt x="637" y="1280"/>
                </a:lnTo>
                <a:lnTo>
                  <a:pt x="637" y="1248"/>
                </a:lnTo>
                <a:lnTo>
                  <a:pt x="638" y="1232"/>
                </a:lnTo>
                <a:lnTo>
                  <a:pt x="640" y="1217"/>
                </a:lnTo>
                <a:lnTo>
                  <a:pt x="644" y="1185"/>
                </a:lnTo>
                <a:lnTo>
                  <a:pt x="646" y="1170"/>
                </a:lnTo>
                <a:lnTo>
                  <a:pt x="649" y="1155"/>
                </a:lnTo>
                <a:lnTo>
                  <a:pt x="655" y="1125"/>
                </a:lnTo>
                <a:lnTo>
                  <a:pt x="659" y="1110"/>
                </a:lnTo>
                <a:lnTo>
                  <a:pt x="663" y="1095"/>
                </a:lnTo>
                <a:lnTo>
                  <a:pt x="673" y="1067"/>
                </a:lnTo>
                <a:lnTo>
                  <a:pt x="678" y="1053"/>
                </a:lnTo>
                <a:lnTo>
                  <a:pt x="683" y="1038"/>
                </a:lnTo>
                <a:lnTo>
                  <a:pt x="695" y="1010"/>
                </a:lnTo>
                <a:lnTo>
                  <a:pt x="708" y="983"/>
                </a:lnTo>
                <a:lnTo>
                  <a:pt x="715" y="970"/>
                </a:lnTo>
                <a:lnTo>
                  <a:pt x="723" y="957"/>
                </a:lnTo>
                <a:lnTo>
                  <a:pt x="731" y="945"/>
                </a:lnTo>
                <a:lnTo>
                  <a:pt x="739" y="932"/>
                </a:lnTo>
                <a:lnTo>
                  <a:pt x="747" y="920"/>
                </a:lnTo>
                <a:lnTo>
                  <a:pt x="756" y="908"/>
                </a:lnTo>
                <a:lnTo>
                  <a:pt x="764" y="896"/>
                </a:lnTo>
                <a:lnTo>
                  <a:pt x="773" y="884"/>
                </a:lnTo>
                <a:lnTo>
                  <a:pt x="782" y="871"/>
                </a:lnTo>
                <a:lnTo>
                  <a:pt x="792" y="860"/>
                </a:lnTo>
                <a:lnTo>
                  <a:pt x="812" y="838"/>
                </a:lnTo>
                <a:lnTo>
                  <a:pt x="822" y="827"/>
                </a:lnTo>
                <a:lnTo>
                  <a:pt x="832" y="817"/>
                </a:lnTo>
                <a:lnTo>
                  <a:pt x="843" y="807"/>
                </a:lnTo>
                <a:lnTo>
                  <a:pt x="854" y="797"/>
                </a:lnTo>
                <a:lnTo>
                  <a:pt x="865" y="787"/>
                </a:lnTo>
                <a:lnTo>
                  <a:pt x="877" y="778"/>
                </a:lnTo>
                <a:lnTo>
                  <a:pt x="889" y="769"/>
                </a:lnTo>
                <a:lnTo>
                  <a:pt x="901" y="760"/>
                </a:lnTo>
                <a:lnTo>
                  <a:pt x="925" y="743"/>
                </a:lnTo>
                <a:lnTo>
                  <a:pt x="938" y="735"/>
                </a:lnTo>
                <a:lnTo>
                  <a:pt x="950" y="727"/>
                </a:lnTo>
                <a:lnTo>
                  <a:pt x="976" y="712"/>
                </a:lnTo>
                <a:lnTo>
                  <a:pt x="989" y="705"/>
                </a:lnTo>
                <a:lnTo>
                  <a:pt x="1003" y="698"/>
                </a:lnTo>
                <a:lnTo>
                  <a:pt x="1016" y="692"/>
                </a:lnTo>
                <a:lnTo>
                  <a:pt x="1030" y="686"/>
                </a:lnTo>
                <a:lnTo>
                  <a:pt x="1045" y="680"/>
                </a:lnTo>
                <a:lnTo>
                  <a:pt x="1059" y="675"/>
                </a:lnTo>
                <a:lnTo>
                  <a:pt x="1087" y="665"/>
                </a:lnTo>
                <a:lnTo>
                  <a:pt x="1116" y="657"/>
                </a:lnTo>
                <a:lnTo>
                  <a:pt x="1131" y="653"/>
                </a:lnTo>
                <a:lnTo>
                  <a:pt x="1146" y="650"/>
                </a:lnTo>
                <a:lnTo>
                  <a:pt x="1176" y="644"/>
                </a:lnTo>
                <a:lnTo>
                  <a:pt x="1191" y="642"/>
                </a:lnTo>
                <a:lnTo>
                  <a:pt x="1208" y="640"/>
                </a:lnTo>
                <a:lnTo>
                  <a:pt x="1223" y="638"/>
                </a:lnTo>
                <a:lnTo>
                  <a:pt x="1239" y="637"/>
                </a:lnTo>
                <a:lnTo>
                  <a:pt x="1431" y="334"/>
                </a:lnTo>
                <a:lnTo>
                  <a:pt x="1238" y="0"/>
                </a:lnTo>
                <a:lnTo>
                  <a:pt x="1206"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7"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6"/>
                </a:lnTo>
                <a:lnTo>
                  <a:pt x="405" y="346"/>
                </a:lnTo>
                <a:lnTo>
                  <a:pt x="382" y="366"/>
                </a:lnTo>
                <a:lnTo>
                  <a:pt x="361" y="388"/>
                </a:lnTo>
                <a:lnTo>
                  <a:pt x="340"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3"/>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26"/>
                </a:lnTo>
                <a:lnTo>
                  <a:pt x="2" y="1349"/>
                </a:lnTo>
                <a:lnTo>
                  <a:pt x="3" y="1373"/>
                </a:lnTo>
                <a:lnTo>
                  <a:pt x="5" y="1396"/>
                </a:lnTo>
                <a:lnTo>
                  <a:pt x="8" y="1419"/>
                </a:lnTo>
                <a:lnTo>
                  <a:pt x="10" y="1441"/>
                </a:lnTo>
                <a:lnTo>
                  <a:pt x="13" y="1464"/>
                </a:lnTo>
                <a:lnTo>
                  <a:pt x="17" y="1486"/>
                </a:lnTo>
                <a:lnTo>
                  <a:pt x="20" y="1509"/>
                </a:lnTo>
                <a:lnTo>
                  <a:pt x="25" y="1532"/>
                </a:lnTo>
                <a:lnTo>
                  <a:pt x="29" y="1554"/>
                </a:lnTo>
                <a:lnTo>
                  <a:pt x="34" y="1575"/>
                </a:lnTo>
                <a:lnTo>
                  <a:pt x="39" y="1597"/>
                </a:lnTo>
                <a:lnTo>
                  <a:pt x="45" y="1619"/>
                </a:lnTo>
                <a:lnTo>
                  <a:pt x="51" y="1640"/>
                </a:lnTo>
                <a:lnTo>
                  <a:pt x="58" y="1661"/>
                </a:lnTo>
                <a:lnTo>
                  <a:pt x="64" y="1683"/>
                </a:lnTo>
                <a:lnTo>
                  <a:pt x="72" y="1704"/>
                </a:lnTo>
                <a:lnTo>
                  <a:pt x="79" y="1725"/>
                </a:lnTo>
                <a:lnTo>
                  <a:pt x="88" y="1745"/>
                </a:lnTo>
                <a:lnTo>
                  <a:pt x="96" y="1766"/>
                </a:lnTo>
                <a:lnTo>
                  <a:pt x="105" y="1786"/>
                </a:lnTo>
                <a:lnTo>
                  <a:pt x="114" y="1806"/>
                </a:lnTo>
                <a:lnTo>
                  <a:pt x="123" y="1826"/>
                </a:lnTo>
                <a:lnTo>
                  <a:pt x="132" y="1847"/>
                </a:lnTo>
                <a:lnTo>
                  <a:pt x="152" y="1885"/>
                </a:lnTo>
                <a:lnTo>
                  <a:pt x="174" y="1923"/>
                </a:lnTo>
                <a:lnTo>
                  <a:pt x="185" y="1942"/>
                </a:lnTo>
                <a:lnTo>
                  <a:pt x="196" y="1961"/>
                </a:lnTo>
                <a:close/>
              </a:path>
            </a:pathLst>
          </a:custGeom>
          <a:solidFill>
            <a:srgbClr val="EBE8DC"/>
          </a:solidFill>
          <a:ln>
            <a:noFill/>
          </a:ln>
          <a:effectLst/>
        </p:spPr>
        <p:txBody>
          <a:bodyPr/>
          <a:lstStyle/>
          <a:p>
            <a:endParaRPr lang="en-US"/>
          </a:p>
        </p:txBody>
      </p:sp>
    </p:spTree>
    <p:extLst>
      <p:ext uri="{BB962C8B-B14F-4D97-AF65-F5344CB8AC3E}">
        <p14:creationId xmlns:p14="http://schemas.microsoft.com/office/powerpoint/2010/main" val="1972694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1"/>
          <p:cNvSpPr/>
          <p:nvPr/>
        </p:nvSpPr>
        <p:spPr>
          <a:xfrm>
            <a:off x="0" y="0"/>
            <a:ext cx="9143640" cy="6857640"/>
          </a:xfrm>
          <a:prstGeom prst="rect">
            <a:avLst/>
          </a:prstGeom>
          <a:solidFill>
            <a:schemeClr val="tx1"/>
          </a:solidFill>
          <a:ln>
            <a:noFill/>
            <a:roun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 name="Rectangle 2"/>
          <p:cNvSpPr/>
          <p:nvPr/>
        </p:nvSpPr>
        <p:spPr>
          <a:xfrm>
            <a:off x="2192338" y="548095"/>
            <a:ext cx="5187620" cy="2304477"/>
          </a:xfrm>
          <a:prstGeom prst="rect">
            <a:avLst/>
          </a:prstGeom>
        </p:spPr>
        <p:txBody>
          <a:bodyPr wrap="square">
            <a:spAutoFit/>
          </a:bodyPr>
          <a:lstStyle/>
          <a:p>
            <a:pPr>
              <a:lnSpc>
                <a:spcPct val="130000"/>
              </a:lnSpc>
            </a:pPr>
            <a:r>
              <a:rPr lang="en-US" sz="11500" dirty="0" smtClean="0">
                <a:solidFill>
                  <a:schemeClr val="bg1"/>
                </a:solidFill>
                <a:latin typeface=" helvetica neue light"/>
                <a:cs typeface=" helvetica neue light"/>
              </a:rPr>
              <a:t>PIV			T</a:t>
            </a:r>
            <a:endParaRPr lang="en-US" sz="11500" dirty="0">
              <a:solidFill>
                <a:schemeClr val="bg1"/>
              </a:solidFill>
              <a:latin typeface=" helvetica neue light"/>
              <a:cs typeface=" helvetica neue light"/>
            </a:endParaRPr>
          </a:p>
        </p:txBody>
      </p:sp>
      <p:grpSp>
        <p:nvGrpSpPr>
          <p:cNvPr id="2" name="Group 1"/>
          <p:cNvGrpSpPr/>
          <p:nvPr/>
        </p:nvGrpSpPr>
        <p:grpSpPr>
          <a:xfrm>
            <a:off x="4696446" y="1219200"/>
            <a:ext cx="1167413" cy="1139517"/>
            <a:chOff x="4696446" y="1409807"/>
            <a:chExt cx="1167413" cy="1139517"/>
          </a:xfrm>
        </p:grpSpPr>
        <p:sp>
          <p:nvSpPr>
            <p:cNvPr id="7" name="Circular Arrow 6"/>
            <p:cNvSpPr/>
            <p:nvPr/>
          </p:nvSpPr>
          <p:spPr>
            <a:xfrm rot="18192027">
              <a:off x="4752691" y="1438156"/>
              <a:ext cx="1111168" cy="1111168"/>
            </a:xfrm>
            <a:prstGeom prst="circularArrow">
              <a:avLst>
                <a:gd name="adj1" fmla="val 17944"/>
                <a:gd name="adj2" fmla="val 489852"/>
                <a:gd name="adj3" fmla="val 20427865"/>
                <a:gd name="adj4" fmla="val 10899563"/>
                <a:gd name="adj5" fmla="val 897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ircular Arrow 16"/>
            <p:cNvSpPr/>
            <p:nvPr/>
          </p:nvSpPr>
          <p:spPr>
            <a:xfrm rot="7611905">
              <a:off x="4696446" y="1409807"/>
              <a:ext cx="1111168" cy="1111168"/>
            </a:xfrm>
            <a:prstGeom prst="circularArrow">
              <a:avLst>
                <a:gd name="adj1" fmla="val 17944"/>
                <a:gd name="adj2" fmla="val 489852"/>
                <a:gd name="adj3" fmla="val 20427865"/>
                <a:gd name="adj4" fmla="val 10566967"/>
                <a:gd name="adj5" fmla="val 954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 name="Rectangle 9"/>
          <p:cNvSpPr txBox="1">
            <a:spLocks noChangeArrowheads="1"/>
          </p:cNvSpPr>
          <p:nvPr/>
        </p:nvSpPr>
        <p:spPr>
          <a:xfrm>
            <a:off x="2484438" y="1052513"/>
            <a:ext cx="6264275" cy="4608512"/>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400" b="1" kern="1200">
                <a:solidFill>
                  <a:schemeClr val="tx1"/>
                </a:solidFill>
                <a:latin typeface="Gill Sans"/>
                <a:ea typeface="+mn-ea"/>
                <a:cs typeface="Gill Sans"/>
              </a:defRPr>
            </a:lvl1pPr>
            <a:lvl2pPr marL="742950" indent="-285750" algn="l" defTabSz="457200" rtl="0" eaLnBrk="1" latinLnBrk="0" hangingPunct="1">
              <a:spcBef>
                <a:spcPct val="20000"/>
              </a:spcBef>
              <a:buFont typeface="Wingdings" charset="2"/>
              <a:buChar char="§"/>
              <a:defRPr sz="2400" kern="1200">
                <a:solidFill>
                  <a:schemeClr val="tx1"/>
                </a:solidFill>
                <a:latin typeface="Gill Sans Light"/>
                <a:ea typeface="+mn-ea"/>
                <a:cs typeface="Gill Sans Light"/>
              </a:defRPr>
            </a:lvl2pPr>
            <a:lvl3pPr marL="738188" indent="0" algn="l" defTabSz="457200" rtl="0" eaLnBrk="1" latinLnBrk="0" hangingPunct="1">
              <a:spcBef>
                <a:spcPct val="20000"/>
              </a:spcBef>
              <a:buFont typeface="Arial"/>
              <a:buNone/>
              <a:defRPr sz="240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de-AT" smtClean="0">
              <a:latin typeface=" helvetica neue light"/>
              <a:cs typeface=" helvetica neue light"/>
            </a:endParaRPr>
          </a:p>
          <a:p>
            <a:pPr>
              <a:defRPr/>
            </a:pPr>
            <a:endParaRPr lang="de-AT" smtClean="0">
              <a:latin typeface=" helvetica neue light"/>
              <a:cs typeface=" helvetica neue light"/>
            </a:endParaRPr>
          </a:p>
          <a:p>
            <a:pPr>
              <a:defRPr/>
            </a:pPr>
            <a:endParaRPr lang="de-AT" smtClean="0">
              <a:latin typeface=" helvetica neue light"/>
              <a:cs typeface=" helvetica neue light"/>
            </a:endParaRPr>
          </a:p>
          <a:p>
            <a:pPr>
              <a:defRPr/>
            </a:pPr>
            <a:endParaRPr lang="de-AT" smtClean="0">
              <a:latin typeface=" helvetica neue light"/>
              <a:cs typeface=" helvetica neue light"/>
            </a:endParaRPr>
          </a:p>
          <a:p>
            <a:pPr>
              <a:defRPr/>
            </a:pPr>
            <a:endParaRPr lang="de-AT" smtClean="0">
              <a:latin typeface=" helvetica neue light"/>
              <a:cs typeface=" helvetica neue light"/>
            </a:endParaRPr>
          </a:p>
          <a:p>
            <a:pPr>
              <a:defRPr/>
            </a:pPr>
            <a:endParaRPr lang="de-AT" smtClean="0">
              <a:latin typeface=" helvetica neue light"/>
              <a:cs typeface=" helvetica neue light"/>
            </a:endParaRPr>
          </a:p>
          <a:p>
            <a:pPr>
              <a:defRPr/>
            </a:pPr>
            <a:endParaRPr lang="de-AT" smtClean="0">
              <a:latin typeface=" helvetica neue light"/>
              <a:cs typeface=" helvetica neue light"/>
            </a:endParaRPr>
          </a:p>
          <a:p>
            <a:pPr>
              <a:defRPr/>
            </a:pPr>
            <a:endParaRPr lang="de-AT" smtClean="0">
              <a:latin typeface=" helvetica neue light"/>
              <a:cs typeface=" helvetica neue light"/>
            </a:endParaRPr>
          </a:p>
          <a:p>
            <a:pPr>
              <a:defRPr/>
            </a:pPr>
            <a:endParaRPr lang="de-AT" dirty="0" smtClean="0">
              <a:latin typeface=" helvetica neue light"/>
              <a:cs typeface=" helvetica neue light"/>
            </a:endParaRPr>
          </a:p>
        </p:txBody>
      </p:sp>
      <p:sp>
        <p:nvSpPr>
          <p:cNvPr id="5" name="Title 1"/>
          <p:cNvSpPr txBox="1">
            <a:spLocks/>
          </p:cNvSpPr>
          <p:nvPr/>
        </p:nvSpPr>
        <p:spPr>
          <a:xfrm>
            <a:off x="457200" y="850741"/>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400" kern="1200">
                <a:solidFill>
                  <a:schemeClr val="tx1"/>
                </a:solidFill>
                <a:latin typeface="Gill Sans Light"/>
                <a:ea typeface="+mj-ea"/>
                <a:cs typeface="Gill Sans Light"/>
              </a:defRPr>
            </a:lvl1pPr>
          </a:lstStyle>
          <a:p>
            <a:endParaRPr lang="en-US" dirty="0">
              <a:latin typeface=" helvetica neue light"/>
              <a:cs typeface=" helvetica neue light"/>
            </a:endParaRPr>
          </a:p>
        </p:txBody>
      </p:sp>
      <p:sp>
        <p:nvSpPr>
          <p:cNvPr id="9" name="Rectangle 8"/>
          <p:cNvSpPr/>
          <p:nvPr/>
        </p:nvSpPr>
        <p:spPr>
          <a:xfrm>
            <a:off x="1219200" y="3400667"/>
            <a:ext cx="6705599" cy="1932837"/>
          </a:xfrm>
          <a:prstGeom prst="rect">
            <a:avLst/>
          </a:prstGeom>
        </p:spPr>
        <p:txBody>
          <a:bodyPr wrap="square">
            <a:spAutoFit/>
          </a:bodyPr>
          <a:lstStyle/>
          <a:p>
            <a:pPr>
              <a:lnSpc>
                <a:spcPct val="130000"/>
              </a:lnSpc>
            </a:pPr>
            <a:r>
              <a:rPr lang="en-US" sz="4000" dirty="0" smtClean="0">
                <a:solidFill>
                  <a:srgbClr val="FFFFFF"/>
                </a:solidFill>
                <a:latin typeface="Helvetica Neue" charset="0"/>
                <a:ea typeface="Helvetica Neue" charset="0"/>
                <a:cs typeface="Helvetica Neue" charset="0"/>
              </a:rPr>
              <a:t>A change in STRATEGY without a change in VISION.</a:t>
            </a:r>
          </a:p>
          <a:p>
            <a:pPr algn="r">
              <a:lnSpc>
                <a:spcPct val="130000"/>
              </a:lnSpc>
            </a:pPr>
            <a:r>
              <a:rPr lang="en-US" sz="1200" dirty="0" smtClean="0">
                <a:solidFill>
                  <a:srgbClr val="FFFFFF"/>
                </a:solidFill>
                <a:latin typeface="Helvetica Neue" charset="0"/>
                <a:ea typeface="Helvetica Neue" charset="0"/>
                <a:cs typeface="Helvetica Neue" charset="0"/>
              </a:rPr>
              <a:t>Eric </a:t>
            </a:r>
            <a:r>
              <a:rPr lang="en-US" sz="1200" dirty="0" err="1" smtClean="0">
                <a:solidFill>
                  <a:srgbClr val="FFFFFF"/>
                </a:solidFill>
                <a:latin typeface="Helvetica Neue" charset="0"/>
                <a:ea typeface="Helvetica Neue" charset="0"/>
                <a:cs typeface="Helvetica Neue" charset="0"/>
              </a:rPr>
              <a:t>Ries</a:t>
            </a:r>
            <a:endParaRPr lang="en-US" sz="1200" dirty="0">
              <a:solidFill>
                <a:srgbClr val="FFFFFF"/>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235087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3878" y="398950"/>
            <a:ext cx="6895097" cy="792541"/>
          </a:xfrm>
        </p:spPr>
        <p:txBody>
          <a:bodyPr>
            <a:normAutofit/>
          </a:bodyPr>
          <a:lstStyle/>
          <a:p>
            <a:pPr algn="ctr"/>
            <a:r>
              <a:rPr lang="en-US" sz="4000" dirty="0" smtClean="0">
                <a:latin typeface="Helvetica Neue" charset="0"/>
                <a:ea typeface="Helvetica Neue" charset="0"/>
                <a:cs typeface="Helvetica Neue" charset="0"/>
              </a:rPr>
              <a:t>Innovation Days Expo</a:t>
            </a:r>
            <a:endParaRPr lang="en-US" sz="4000" dirty="0">
              <a:latin typeface="Helvetica Neue" charset="0"/>
              <a:ea typeface="Helvetica Neue" charset="0"/>
              <a:cs typeface="Helvetica Neue" charset="0"/>
            </a:endParaRPr>
          </a:p>
        </p:txBody>
      </p:sp>
      <p:pic>
        <p:nvPicPr>
          <p:cNvPr id="1026" name="Picture 2" descr="nno Design Tech Expo Offers Discount to HK Creative &amp; Tech Startup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454728"/>
            <a:ext cx="9141145" cy="35467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1055" y="5537634"/>
            <a:ext cx="2438400" cy="707886"/>
          </a:xfrm>
          <a:prstGeom prst="rect">
            <a:avLst/>
          </a:prstGeom>
          <a:noFill/>
        </p:spPr>
        <p:txBody>
          <a:bodyPr wrap="square" rtlCol="0">
            <a:spAutoFit/>
          </a:bodyPr>
          <a:lstStyle/>
          <a:p>
            <a:pPr algn="ctr"/>
            <a:r>
              <a:rPr lang="en-US" sz="2000" b="1" dirty="0" smtClean="0">
                <a:solidFill>
                  <a:srgbClr val="00B6CB"/>
                </a:solidFill>
                <a:latin typeface="Helvetica Neue" charset="0"/>
                <a:ea typeface="Helvetica Neue" charset="0"/>
                <a:cs typeface="Helvetica Neue" charset="0"/>
              </a:rPr>
              <a:t>Show</a:t>
            </a:r>
            <a:r>
              <a:rPr lang="en-US" sz="2000" dirty="0" smtClean="0">
                <a:solidFill>
                  <a:srgbClr val="00B6CB"/>
                </a:solidFill>
                <a:latin typeface="Helvetica Neue" charset="0"/>
                <a:ea typeface="Helvetica Neue" charset="0"/>
                <a:cs typeface="Helvetica Neue" charset="0"/>
              </a:rPr>
              <a:t> your </a:t>
            </a:r>
          </a:p>
          <a:p>
            <a:pPr algn="ctr"/>
            <a:r>
              <a:rPr lang="en-US" sz="2000" dirty="0" smtClean="0">
                <a:solidFill>
                  <a:srgbClr val="00B6CB"/>
                </a:solidFill>
                <a:latin typeface="Helvetica Neue" charset="0"/>
                <a:ea typeface="Helvetica Neue" charset="0"/>
                <a:cs typeface="Helvetica Neue" charset="0"/>
              </a:rPr>
              <a:t>results</a:t>
            </a:r>
            <a:endParaRPr lang="en-US" sz="2000" dirty="0">
              <a:solidFill>
                <a:srgbClr val="00B6CB"/>
              </a:solidFill>
              <a:latin typeface="Helvetica Neue" charset="0"/>
              <a:ea typeface="Helvetica Neue" charset="0"/>
              <a:cs typeface="Helvetica Neue" charset="0"/>
            </a:endParaRPr>
          </a:p>
        </p:txBody>
      </p:sp>
      <p:sp>
        <p:nvSpPr>
          <p:cNvPr id="8" name="TextBox 7"/>
          <p:cNvSpPr txBox="1"/>
          <p:nvPr/>
        </p:nvSpPr>
        <p:spPr>
          <a:xfrm>
            <a:off x="3357228" y="5537634"/>
            <a:ext cx="2438400" cy="707886"/>
          </a:xfrm>
          <a:prstGeom prst="rect">
            <a:avLst/>
          </a:prstGeom>
          <a:noFill/>
        </p:spPr>
        <p:txBody>
          <a:bodyPr wrap="square" rtlCol="0">
            <a:spAutoFit/>
          </a:bodyPr>
          <a:lstStyle/>
          <a:p>
            <a:pPr algn="ctr"/>
            <a:r>
              <a:rPr lang="en-US" sz="2000" b="1" dirty="0" smtClean="0">
                <a:solidFill>
                  <a:srgbClr val="00B6CB"/>
                </a:solidFill>
                <a:latin typeface="Helvetica Neue" charset="0"/>
                <a:ea typeface="Helvetica Neue" charset="0"/>
                <a:cs typeface="Helvetica Neue" charset="0"/>
              </a:rPr>
              <a:t>Connect</a:t>
            </a:r>
            <a:r>
              <a:rPr lang="en-US" sz="2000" dirty="0" smtClean="0">
                <a:solidFill>
                  <a:srgbClr val="00B6CB"/>
                </a:solidFill>
                <a:latin typeface="Helvetica Neue" charset="0"/>
                <a:ea typeface="Helvetica Neue" charset="0"/>
                <a:cs typeface="Helvetica Neue" charset="0"/>
              </a:rPr>
              <a:t> with company partners</a:t>
            </a:r>
            <a:endParaRPr lang="en-US" sz="2000" dirty="0">
              <a:solidFill>
                <a:srgbClr val="00B6CB"/>
              </a:solidFill>
              <a:latin typeface="Helvetica Neue" charset="0"/>
              <a:ea typeface="Helvetica Neue" charset="0"/>
              <a:cs typeface="Helvetica Neue" charset="0"/>
            </a:endParaRPr>
          </a:p>
        </p:txBody>
      </p:sp>
      <p:sp>
        <p:nvSpPr>
          <p:cNvPr id="9" name="TextBox 8"/>
          <p:cNvSpPr txBox="1"/>
          <p:nvPr/>
        </p:nvSpPr>
        <p:spPr>
          <a:xfrm>
            <a:off x="6262255" y="5530796"/>
            <a:ext cx="2438400" cy="707886"/>
          </a:xfrm>
          <a:prstGeom prst="rect">
            <a:avLst/>
          </a:prstGeom>
          <a:noFill/>
        </p:spPr>
        <p:txBody>
          <a:bodyPr wrap="square" rtlCol="0">
            <a:spAutoFit/>
          </a:bodyPr>
          <a:lstStyle/>
          <a:p>
            <a:pPr algn="ctr"/>
            <a:r>
              <a:rPr lang="en-US" sz="2000" b="1" dirty="0" smtClean="0">
                <a:solidFill>
                  <a:srgbClr val="00B6CB"/>
                </a:solidFill>
                <a:latin typeface="Helvetica Neue" charset="0"/>
                <a:ea typeface="Helvetica Neue" charset="0"/>
                <a:cs typeface="Helvetica Neue" charset="0"/>
              </a:rPr>
              <a:t>Discuss</a:t>
            </a:r>
            <a:r>
              <a:rPr lang="en-US" sz="2000" dirty="0" smtClean="0">
                <a:solidFill>
                  <a:srgbClr val="00B6CB"/>
                </a:solidFill>
                <a:latin typeface="Helvetica Neue" charset="0"/>
                <a:ea typeface="Helvetica Neue" charset="0"/>
                <a:cs typeface="Helvetica Neue" charset="0"/>
              </a:rPr>
              <a:t> how to move forward</a:t>
            </a:r>
            <a:endParaRPr lang="en-US" sz="2000" dirty="0">
              <a:solidFill>
                <a:srgbClr val="00B6CB"/>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223488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a:ext>
            </a:extLst>
          </a:blip>
          <a:stretch>
            <a:fillRect/>
          </a:stretch>
        </p:blipFill>
        <p:spPr>
          <a:xfrm>
            <a:off x="0" y="0"/>
            <a:ext cx="4876800" cy="6873875"/>
          </a:xfrm>
        </p:spPr>
      </p:pic>
      <p:sp>
        <p:nvSpPr>
          <p:cNvPr id="3" name="TextBox 2"/>
          <p:cNvSpPr txBox="1"/>
          <p:nvPr/>
        </p:nvSpPr>
        <p:spPr>
          <a:xfrm>
            <a:off x="5910943" y="6324600"/>
            <a:ext cx="3200400" cy="369332"/>
          </a:xfrm>
          <a:prstGeom prst="rect">
            <a:avLst/>
          </a:prstGeom>
          <a:noFill/>
        </p:spPr>
        <p:txBody>
          <a:bodyPr wrap="square" rtlCol="0">
            <a:spAutoFit/>
          </a:bodyPr>
          <a:lstStyle/>
          <a:p>
            <a:r>
              <a:rPr lang="en-US" dirty="0" smtClean="0">
                <a:solidFill>
                  <a:schemeClr val="bg1">
                    <a:lumMod val="75000"/>
                  </a:schemeClr>
                </a:solidFill>
              </a:rPr>
              <a:t>Source: </a:t>
            </a:r>
            <a:r>
              <a:rPr lang="en-US" dirty="0" err="1" smtClean="0">
                <a:solidFill>
                  <a:schemeClr val="bg1">
                    <a:lumMod val="75000"/>
                  </a:schemeClr>
                </a:solidFill>
              </a:rPr>
              <a:t>Osterwalder</a:t>
            </a:r>
            <a:r>
              <a:rPr lang="en-US" dirty="0" smtClean="0">
                <a:solidFill>
                  <a:schemeClr val="bg1">
                    <a:lumMod val="75000"/>
                  </a:schemeClr>
                </a:solidFill>
              </a:rPr>
              <a:t> et al, 2015</a:t>
            </a:r>
            <a:endParaRPr lang="en-US" dirty="0">
              <a:solidFill>
                <a:schemeClr val="bg1">
                  <a:lumMod val="75000"/>
                </a:schemeClr>
              </a:solidFill>
            </a:endParaRPr>
          </a:p>
        </p:txBody>
      </p:sp>
    </p:spTree>
    <p:extLst>
      <p:ext uri="{BB962C8B-B14F-4D97-AF65-F5344CB8AC3E}">
        <p14:creationId xmlns:p14="http://schemas.microsoft.com/office/powerpoint/2010/main" val="1708807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3"/>
          <p:cNvSpPr/>
          <p:nvPr/>
        </p:nvSpPr>
        <p:spPr>
          <a:xfrm>
            <a:off x="582712" y="3436139"/>
            <a:ext cx="2837121" cy="2088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4000" dirty="0" smtClean="0">
                <a:solidFill>
                  <a:srgbClr val="FF8A4E"/>
                </a:solidFill>
                <a:latin typeface="Helvetica Neue"/>
                <a:ea typeface="ＭＳ Ｐゴシック"/>
                <a:cs typeface="Helvetica Neue"/>
              </a:rPr>
              <a:t>Identify problem</a:t>
            </a:r>
            <a:endParaRPr sz="4000" dirty="0">
              <a:solidFill>
                <a:srgbClr val="FF8A4E"/>
              </a:solidFill>
            </a:endParaRPr>
          </a:p>
        </p:txBody>
      </p:sp>
      <p:pic>
        <p:nvPicPr>
          <p:cNvPr id="5" name="Picture 4"/>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79311" y="1660245"/>
            <a:ext cx="1768755" cy="1768755"/>
          </a:xfrm>
          <a:prstGeom prst="rect">
            <a:avLst/>
          </a:prstGeom>
        </p:spPr>
      </p:pic>
      <p:pic>
        <p:nvPicPr>
          <p:cNvPr id="6" name="Picture 5"/>
          <p:cNvPicPr>
            <a:picLocks noChangeAspect="1"/>
          </p:cNvPicPr>
          <p:nvPr/>
        </p:nvPicPr>
        <p:blipFill>
          <a:blip r:embed="rId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934631" y="1706198"/>
            <a:ext cx="1672025" cy="1811631"/>
          </a:xfrm>
          <a:prstGeom prst="rect">
            <a:avLst/>
          </a:prstGeom>
        </p:spPr>
      </p:pic>
      <p:sp>
        <p:nvSpPr>
          <p:cNvPr id="7" name="Rectangle 6"/>
          <p:cNvSpPr/>
          <p:nvPr/>
        </p:nvSpPr>
        <p:spPr>
          <a:xfrm>
            <a:off x="3035153" y="2166495"/>
            <a:ext cx="599844" cy="1089529"/>
          </a:xfrm>
          <a:prstGeom prst="rect">
            <a:avLst/>
          </a:prstGeom>
        </p:spPr>
        <p:txBody>
          <a:bodyPr wrap="none">
            <a:spAutoFit/>
          </a:bodyPr>
          <a:lstStyle/>
          <a:p>
            <a:pPr>
              <a:lnSpc>
                <a:spcPct val="120000"/>
              </a:lnSpc>
            </a:pPr>
            <a:r>
              <a:rPr lang="en-US" sz="5400" dirty="0" smtClean="0">
                <a:solidFill>
                  <a:schemeClr val="tx1">
                    <a:lumMod val="50000"/>
                    <a:lumOff val="50000"/>
                  </a:schemeClr>
                </a:solidFill>
                <a:latin typeface="Helvetica Neue"/>
                <a:cs typeface="Helvetica Neue"/>
              </a:rPr>
              <a:t>+</a:t>
            </a:r>
            <a:endParaRPr lang="en-US" sz="5400" dirty="0">
              <a:solidFill>
                <a:schemeClr val="tx1">
                  <a:lumMod val="50000"/>
                  <a:lumOff val="50000"/>
                </a:schemeClr>
              </a:solidFill>
              <a:latin typeface="Helvetica Neue"/>
              <a:cs typeface="Helvetica Neue"/>
            </a:endParaRPr>
          </a:p>
        </p:txBody>
      </p:sp>
      <p:sp>
        <p:nvSpPr>
          <p:cNvPr id="15" name="Rectangle 14"/>
          <p:cNvSpPr/>
          <p:nvPr/>
        </p:nvSpPr>
        <p:spPr>
          <a:xfrm>
            <a:off x="6318257" y="2189831"/>
            <a:ext cx="599844" cy="1089529"/>
          </a:xfrm>
          <a:prstGeom prst="rect">
            <a:avLst/>
          </a:prstGeom>
        </p:spPr>
        <p:txBody>
          <a:bodyPr wrap="none">
            <a:spAutoFit/>
          </a:bodyPr>
          <a:lstStyle/>
          <a:p>
            <a:pPr>
              <a:lnSpc>
                <a:spcPct val="120000"/>
              </a:lnSpc>
            </a:pPr>
            <a:r>
              <a:rPr lang="en-US" sz="5400" dirty="0">
                <a:solidFill>
                  <a:schemeClr val="tx1">
                    <a:lumMod val="50000"/>
                    <a:lumOff val="50000"/>
                  </a:schemeClr>
                </a:solidFill>
                <a:latin typeface="Helvetica Neue"/>
                <a:cs typeface="Helvetica Neue"/>
              </a:rPr>
              <a:t>=</a:t>
            </a:r>
          </a:p>
        </p:txBody>
      </p:sp>
      <p:sp>
        <p:nvSpPr>
          <p:cNvPr id="8" name="Rectangle 7"/>
          <p:cNvSpPr/>
          <p:nvPr/>
        </p:nvSpPr>
        <p:spPr>
          <a:xfrm>
            <a:off x="7060838" y="2319096"/>
            <a:ext cx="2083162" cy="830997"/>
          </a:xfrm>
          <a:prstGeom prst="rect">
            <a:avLst/>
          </a:prstGeom>
        </p:spPr>
        <p:txBody>
          <a:bodyPr wrap="square">
            <a:spAutoFit/>
          </a:bodyPr>
          <a:lstStyle/>
          <a:p>
            <a:pPr>
              <a:lnSpc>
                <a:spcPct val="120000"/>
              </a:lnSpc>
            </a:pPr>
            <a:r>
              <a:rPr lang="en-US" sz="4000" dirty="0" smtClean="0">
                <a:solidFill>
                  <a:schemeClr val="tx1">
                    <a:lumMod val="50000"/>
                    <a:lumOff val="50000"/>
                  </a:schemeClr>
                </a:solidFill>
                <a:latin typeface="Helvetica Neue"/>
                <a:cs typeface="Helvetica Neue"/>
              </a:rPr>
              <a:t>VALUE</a:t>
            </a:r>
            <a:endParaRPr lang="en-US" dirty="0">
              <a:solidFill>
                <a:schemeClr val="tx1">
                  <a:lumMod val="50000"/>
                  <a:lumOff val="50000"/>
                </a:schemeClr>
              </a:solidFill>
              <a:latin typeface="Helvetica Neue"/>
              <a:cs typeface="Helvetica Neue"/>
            </a:endParaRPr>
          </a:p>
        </p:txBody>
      </p:sp>
      <p:sp>
        <p:nvSpPr>
          <p:cNvPr id="17" name="CustomShape 3"/>
          <p:cNvSpPr/>
          <p:nvPr/>
        </p:nvSpPr>
        <p:spPr>
          <a:xfrm>
            <a:off x="4080979" y="3436139"/>
            <a:ext cx="2837121" cy="2088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4000" dirty="0" smtClean="0">
                <a:solidFill>
                  <a:srgbClr val="00B6CB"/>
                </a:solidFill>
                <a:latin typeface="Helvetica Neue"/>
                <a:ea typeface="ＭＳ Ｐゴシック"/>
                <a:cs typeface="Helvetica Neue"/>
              </a:rPr>
              <a:t>Deliver solution</a:t>
            </a:r>
            <a:endParaRPr sz="4000" dirty="0">
              <a:solidFill>
                <a:srgbClr val="00B6CB"/>
              </a:solidFill>
            </a:endParaRPr>
          </a:p>
        </p:txBody>
      </p:sp>
      <p:sp>
        <p:nvSpPr>
          <p:cNvPr id="10" name="Oval 9"/>
          <p:cNvSpPr/>
          <p:nvPr/>
        </p:nvSpPr>
        <p:spPr>
          <a:xfrm>
            <a:off x="940233" y="180109"/>
            <a:ext cx="1246909" cy="1246909"/>
          </a:xfrm>
          <a:prstGeom prst="ellipse">
            <a:avLst/>
          </a:prstGeom>
          <a:noFill/>
          <a:ln w="57150">
            <a:solidFill>
              <a:srgbClr val="FF8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rgbClr val="FF8A4E"/>
                </a:solidFill>
                <a:latin typeface="Helvetica Neue" charset="0"/>
                <a:ea typeface="Helvetica Neue" charset="0"/>
                <a:cs typeface="Helvetica Neue" charset="0"/>
              </a:rPr>
              <a:t>1</a:t>
            </a:r>
            <a:endParaRPr lang="en-US" sz="4000" dirty="0">
              <a:solidFill>
                <a:srgbClr val="FF8A4E"/>
              </a:solidFill>
              <a:latin typeface="Helvetica Neue" charset="0"/>
              <a:ea typeface="Helvetica Neue" charset="0"/>
              <a:cs typeface="Helvetica Neue" charset="0"/>
            </a:endParaRPr>
          </a:p>
        </p:txBody>
      </p:sp>
      <p:sp>
        <p:nvSpPr>
          <p:cNvPr id="12" name="Oval 11"/>
          <p:cNvSpPr/>
          <p:nvPr/>
        </p:nvSpPr>
        <p:spPr>
          <a:xfrm>
            <a:off x="4203429" y="180109"/>
            <a:ext cx="1246909" cy="1246909"/>
          </a:xfrm>
          <a:prstGeom prst="ellipse">
            <a:avLst/>
          </a:prstGeom>
          <a:noFill/>
          <a:ln w="57150">
            <a:solidFill>
              <a:srgbClr val="00B6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B6CB"/>
                </a:solidFill>
                <a:latin typeface="Helvetica Neue" charset="0"/>
                <a:ea typeface="Helvetica Neue" charset="0"/>
                <a:cs typeface="Helvetica Neue" charset="0"/>
              </a:rPr>
              <a:t>2</a:t>
            </a:r>
          </a:p>
        </p:txBody>
      </p:sp>
      <p:sp>
        <p:nvSpPr>
          <p:cNvPr id="11" name="Content Placeholder 2"/>
          <p:cNvSpPr txBox="1">
            <a:spLocks/>
          </p:cNvSpPr>
          <p:nvPr/>
        </p:nvSpPr>
        <p:spPr>
          <a:xfrm>
            <a:off x="582712" y="5158614"/>
            <a:ext cx="4097867" cy="1044608"/>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b="1" kern="1200">
                <a:solidFill>
                  <a:schemeClr val="tx1"/>
                </a:solidFill>
                <a:latin typeface="Gill Sans"/>
                <a:ea typeface="+mn-ea"/>
                <a:cs typeface="Gill Sans"/>
              </a:defRPr>
            </a:lvl1pPr>
            <a:lvl2pPr marL="742950" indent="-285750" algn="l" defTabSz="457200" rtl="0" eaLnBrk="1" latinLnBrk="0" hangingPunct="1">
              <a:spcBef>
                <a:spcPct val="20000"/>
              </a:spcBef>
              <a:buFont typeface="Wingdings" charset="2"/>
              <a:buChar char="§"/>
              <a:defRPr sz="2400" kern="1200">
                <a:solidFill>
                  <a:schemeClr val="tx1"/>
                </a:solidFill>
                <a:latin typeface="Gill Sans Light"/>
                <a:ea typeface="+mn-ea"/>
                <a:cs typeface="Gill Sans Light"/>
              </a:defRPr>
            </a:lvl2pPr>
            <a:lvl3pPr marL="738188" indent="0" algn="l" defTabSz="457200" rtl="0" eaLnBrk="1" latinLnBrk="0" hangingPunct="1">
              <a:spcBef>
                <a:spcPct val="20000"/>
              </a:spcBef>
              <a:buFont typeface="Arial"/>
              <a:buNone/>
              <a:defRPr sz="240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0" dirty="0" smtClean="0">
                <a:solidFill>
                  <a:srgbClr val="FF8A4E"/>
                </a:solidFill>
                <a:latin typeface="Helvetica Neue Light"/>
                <a:cs typeface="Helvetica Neue Light"/>
              </a:rPr>
              <a:t>Do </a:t>
            </a:r>
            <a:r>
              <a:rPr lang="en-US" sz="2000" dirty="0" smtClean="0">
                <a:solidFill>
                  <a:srgbClr val="FF8A4E"/>
                </a:solidFill>
                <a:latin typeface="Helvetica Neue Light"/>
                <a:cs typeface="Helvetica Neue Light"/>
              </a:rPr>
              <a:t>they</a:t>
            </a:r>
            <a:r>
              <a:rPr lang="en-US" sz="2000" b="0" dirty="0" smtClean="0">
                <a:solidFill>
                  <a:srgbClr val="FF8A4E"/>
                </a:solidFill>
                <a:latin typeface="Helvetica Neue Light"/>
                <a:cs typeface="Helvetica Neue Light"/>
              </a:rPr>
              <a:t> care?</a:t>
            </a:r>
          </a:p>
          <a:p>
            <a:r>
              <a:rPr lang="en-US" sz="2000" b="0" dirty="0" smtClean="0">
                <a:solidFill>
                  <a:srgbClr val="FF8A4E"/>
                </a:solidFill>
                <a:latin typeface="Helvetica Neue Light"/>
                <a:cs typeface="Helvetica Neue Light"/>
              </a:rPr>
              <a:t>Do </a:t>
            </a:r>
            <a:r>
              <a:rPr lang="en-US" sz="2000" dirty="0" smtClean="0">
                <a:solidFill>
                  <a:srgbClr val="FF8A4E"/>
                </a:solidFill>
                <a:latin typeface="Helvetica Neue Light"/>
                <a:cs typeface="Helvetica Neue Light"/>
              </a:rPr>
              <a:t>they</a:t>
            </a:r>
            <a:r>
              <a:rPr lang="en-US" sz="2000" b="0" dirty="0" smtClean="0">
                <a:solidFill>
                  <a:srgbClr val="FF8A4E"/>
                </a:solidFill>
                <a:latin typeface="Helvetica Neue Light"/>
                <a:cs typeface="Helvetica Neue Light"/>
              </a:rPr>
              <a:t> need it?</a:t>
            </a:r>
          </a:p>
          <a:p>
            <a:r>
              <a:rPr lang="en-US" sz="2000" b="0" dirty="0" smtClean="0">
                <a:solidFill>
                  <a:srgbClr val="FF8A4E"/>
                </a:solidFill>
                <a:latin typeface="Helvetica Neue Light"/>
                <a:cs typeface="Helvetica Neue Light"/>
              </a:rPr>
              <a:t>Do </a:t>
            </a:r>
            <a:r>
              <a:rPr lang="en-US" sz="2000" dirty="0" smtClean="0">
                <a:solidFill>
                  <a:srgbClr val="FF8A4E"/>
                </a:solidFill>
                <a:latin typeface="Helvetica Neue Light"/>
                <a:cs typeface="Helvetica Neue Light"/>
              </a:rPr>
              <a:t>they</a:t>
            </a:r>
            <a:r>
              <a:rPr lang="en-US" sz="2000" b="0" dirty="0" smtClean="0">
                <a:solidFill>
                  <a:srgbClr val="FF8A4E"/>
                </a:solidFill>
                <a:latin typeface="Helvetica Neue Light"/>
                <a:cs typeface="Helvetica Neue Light"/>
              </a:rPr>
              <a:t> have a budget for it?</a:t>
            </a:r>
          </a:p>
          <a:p>
            <a:r>
              <a:rPr lang="en-US" sz="2000" b="0" dirty="0" smtClean="0">
                <a:solidFill>
                  <a:srgbClr val="FF8A4E"/>
                </a:solidFill>
                <a:latin typeface="Helvetica Neue Light"/>
                <a:cs typeface="Helvetica Neue Light"/>
              </a:rPr>
              <a:t>Who really is “they”?</a:t>
            </a:r>
          </a:p>
        </p:txBody>
      </p:sp>
      <p:sp>
        <p:nvSpPr>
          <p:cNvPr id="13" name="Content Placeholder 2"/>
          <p:cNvSpPr txBox="1">
            <a:spLocks/>
          </p:cNvSpPr>
          <p:nvPr/>
        </p:nvSpPr>
        <p:spPr>
          <a:xfrm>
            <a:off x="4138838" y="5158614"/>
            <a:ext cx="4097867" cy="1044608"/>
          </a:xfrm>
          <a:prstGeom prst="rect">
            <a:avLst/>
          </a:prstGeom>
          <a:solidFill>
            <a:schemeClr val="bg1"/>
          </a:solidFill>
        </p:spPr>
        <p:txBody>
          <a:bodyPr vert="horz" lIns="91440" tIns="45720" rIns="91440" bIns="45720" rtlCol="0">
            <a:noAutofit/>
          </a:bodyPr>
          <a:lstStyle>
            <a:lvl1pPr marL="0" indent="0" algn="l" defTabSz="457200" rtl="0" eaLnBrk="1" latinLnBrk="0" hangingPunct="1">
              <a:spcBef>
                <a:spcPct val="20000"/>
              </a:spcBef>
              <a:buFont typeface="Arial"/>
              <a:buNone/>
              <a:defRPr sz="2400" b="1" kern="1200">
                <a:solidFill>
                  <a:schemeClr val="tx1"/>
                </a:solidFill>
                <a:latin typeface="Gill Sans"/>
                <a:ea typeface="+mn-ea"/>
                <a:cs typeface="Gill Sans"/>
              </a:defRPr>
            </a:lvl1pPr>
            <a:lvl2pPr marL="742950" indent="-285750" algn="l" defTabSz="457200" rtl="0" eaLnBrk="1" latinLnBrk="0" hangingPunct="1">
              <a:spcBef>
                <a:spcPct val="20000"/>
              </a:spcBef>
              <a:buFont typeface="Wingdings" charset="2"/>
              <a:buChar char="§"/>
              <a:defRPr sz="2400" kern="1200">
                <a:solidFill>
                  <a:schemeClr val="tx1"/>
                </a:solidFill>
                <a:latin typeface="Gill Sans Light"/>
                <a:ea typeface="+mn-ea"/>
                <a:cs typeface="Gill Sans Light"/>
              </a:defRPr>
            </a:lvl2pPr>
            <a:lvl3pPr marL="738188" indent="0" algn="l" defTabSz="457200" rtl="0" eaLnBrk="1" latinLnBrk="0" hangingPunct="1">
              <a:spcBef>
                <a:spcPct val="20000"/>
              </a:spcBef>
              <a:buFont typeface="Arial"/>
              <a:buNone/>
              <a:defRPr sz="2400" kern="1200">
                <a:solidFill>
                  <a:schemeClr val="tx1"/>
                </a:solidFill>
                <a:latin typeface="Gill Sans Light"/>
                <a:ea typeface="+mn-ea"/>
                <a:cs typeface="Gill Sans Light"/>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0" dirty="0" smtClean="0">
                <a:solidFill>
                  <a:srgbClr val="00B6CB"/>
                </a:solidFill>
                <a:latin typeface="Helvetica Neue Light"/>
                <a:cs typeface="Helvetica Neue Light"/>
              </a:rPr>
              <a:t>Does our solution solve </a:t>
            </a:r>
            <a:r>
              <a:rPr lang="en-US" sz="2000" dirty="0" smtClean="0">
                <a:solidFill>
                  <a:srgbClr val="00B6CB"/>
                </a:solidFill>
                <a:latin typeface="Helvetica Neue Light"/>
                <a:cs typeface="Helvetica Neue Light"/>
              </a:rPr>
              <a:t>their</a:t>
            </a:r>
            <a:r>
              <a:rPr lang="en-US" sz="2000" b="0" dirty="0" smtClean="0">
                <a:solidFill>
                  <a:srgbClr val="00B6CB"/>
                </a:solidFill>
                <a:latin typeface="Helvetica Neue Light"/>
                <a:cs typeface="Helvetica Neue Light"/>
              </a:rPr>
              <a:t> problem?</a:t>
            </a:r>
          </a:p>
          <a:p>
            <a:r>
              <a:rPr lang="en-US" sz="2000" b="0" dirty="0" smtClean="0">
                <a:solidFill>
                  <a:srgbClr val="00B6CB"/>
                </a:solidFill>
                <a:latin typeface="Helvetica Neue Light"/>
                <a:cs typeface="Helvetica Neue Light"/>
              </a:rPr>
              <a:t>Do </a:t>
            </a:r>
            <a:r>
              <a:rPr lang="en-US" sz="2000" dirty="0" smtClean="0">
                <a:solidFill>
                  <a:srgbClr val="00B6CB"/>
                </a:solidFill>
                <a:latin typeface="Helvetica Neue Light"/>
                <a:cs typeface="Helvetica Neue Light"/>
              </a:rPr>
              <a:t>they</a:t>
            </a:r>
            <a:r>
              <a:rPr lang="en-US" sz="2000" b="0" dirty="0" smtClean="0">
                <a:solidFill>
                  <a:srgbClr val="00B6CB"/>
                </a:solidFill>
                <a:latin typeface="Helvetica Neue Light"/>
                <a:cs typeface="Helvetica Neue Light"/>
              </a:rPr>
              <a:t> understand our solution?</a:t>
            </a:r>
          </a:p>
          <a:p>
            <a:r>
              <a:rPr lang="en-US" sz="2000" b="0" dirty="0" smtClean="0">
                <a:solidFill>
                  <a:srgbClr val="00B6CB"/>
                </a:solidFill>
                <a:latin typeface="Helvetica Neue Light"/>
                <a:cs typeface="Helvetica Neue Light"/>
              </a:rPr>
              <a:t>Would </a:t>
            </a:r>
            <a:r>
              <a:rPr lang="en-US" sz="2000" dirty="0" smtClean="0">
                <a:solidFill>
                  <a:srgbClr val="00B6CB"/>
                </a:solidFill>
                <a:latin typeface="Helvetica Neue Light"/>
                <a:cs typeface="Helvetica Neue Light"/>
              </a:rPr>
              <a:t>they</a:t>
            </a:r>
            <a:r>
              <a:rPr lang="en-US" sz="2000" b="0" dirty="0" smtClean="0">
                <a:solidFill>
                  <a:srgbClr val="00B6CB"/>
                </a:solidFill>
                <a:latin typeface="Helvetica Neue Light"/>
                <a:cs typeface="Helvetica Neue Light"/>
              </a:rPr>
              <a:t> pay for it?</a:t>
            </a:r>
          </a:p>
        </p:txBody>
      </p:sp>
    </p:spTree>
    <p:extLst>
      <p:ext uri="{BB962C8B-B14F-4D97-AF65-F5344CB8AC3E}">
        <p14:creationId xmlns:p14="http://schemas.microsoft.com/office/powerpoint/2010/main" val="19666893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Problem and solution statement</a:t>
            </a:r>
            <a:endParaRPr lang="en-US" dirty="0"/>
          </a:p>
        </p:txBody>
      </p:sp>
      <p:graphicFrame>
        <p:nvGraphicFramePr>
          <p:cNvPr id="5" name="Table 4"/>
          <p:cNvGraphicFramePr>
            <a:graphicFrameLocks noGrp="1"/>
          </p:cNvGraphicFramePr>
          <p:nvPr>
            <p:extLst/>
          </p:nvPr>
        </p:nvGraphicFramePr>
        <p:xfrm>
          <a:off x="410166" y="1366276"/>
          <a:ext cx="8229597" cy="3284308"/>
        </p:xfrm>
        <a:graphic>
          <a:graphicData uri="http://schemas.openxmlformats.org/drawingml/2006/table">
            <a:tbl>
              <a:tblPr firstRow="1" bandRow="1">
                <a:tableStyleId>{5C22544A-7EE6-4342-B048-85BDC9FD1C3A}</a:tableStyleId>
              </a:tblPr>
              <a:tblGrid>
                <a:gridCol w="1079212"/>
                <a:gridCol w="4407186"/>
                <a:gridCol w="2743199"/>
              </a:tblGrid>
              <a:tr h="370840">
                <a:tc>
                  <a:txBody>
                    <a:bodyPr/>
                    <a:lstStyle/>
                    <a:p>
                      <a:r>
                        <a:rPr lang="en-US" sz="2000" dirty="0" smtClean="0">
                          <a:solidFill>
                            <a:srgbClr val="434448"/>
                          </a:solidFill>
                          <a:latin typeface="Gill Sans"/>
                          <a:cs typeface="Gill Sans"/>
                        </a:rPr>
                        <a:t>TIME</a:t>
                      </a:r>
                      <a:endParaRPr lang="en-US" sz="2000" dirty="0">
                        <a:solidFill>
                          <a:srgbClr val="434448"/>
                        </a:solidFill>
                        <a:latin typeface="Gill Sans"/>
                        <a:cs typeface="Gill Sans"/>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c>
                  <a:txBody>
                    <a:bodyPr/>
                    <a:lstStyle/>
                    <a:p>
                      <a:r>
                        <a:rPr lang="en-US" sz="2000" dirty="0" smtClean="0">
                          <a:solidFill>
                            <a:srgbClr val="434448"/>
                          </a:solidFill>
                          <a:latin typeface="Gill Sans"/>
                          <a:cs typeface="Gill Sans"/>
                        </a:rPr>
                        <a:t>OUTCOME</a:t>
                      </a:r>
                      <a:endParaRPr lang="en-US" sz="2000" dirty="0">
                        <a:solidFill>
                          <a:srgbClr val="434448"/>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noFill/>
                  </a:tcPr>
                </a:tc>
                <a:tc>
                  <a:txBody>
                    <a:bodyPr/>
                    <a:lstStyle/>
                    <a:p>
                      <a:r>
                        <a:rPr lang="en-US" sz="2000" dirty="0" smtClean="0">
                          <a:solidFill>
                            <a:srgbClr val="434448"/>
                          </a:solidFill>
                          <a:latin typeface="Gill Sans"/>
                          <a:cs typeface="Gill Sans"/>
                        </a:rPr>
                        <a:t>OBJECTIVE</a:t>
                      </a:r>
                      <a:endParaRPr lang="en-US" sz="2000" dirty="0">
                        <a:solidFill>
                          <a:srgbClr val="434448"/>
                        </a:solidFill>
                        <a:latin typeface="Gill Sans"/>
                        <a:cs typeface="Gill Sans"/>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noFill/>
                  </a:tcPr>
                </a:tc>
              </a:tr>
              <a:tr h="663028">
                <a:tc>
                  <a:txBody>
                    <a:bodyPr/>
                    <a:lstStyle/>
                    <a:p>
                      <a:r>
                        <a:rPr lang="en-US" sz="2000" dirty="0" smtClean="0">
                          <a:solidFill>
                            <a:srgbClr val="434448"/>
                          </a:solidFill>
                          <a:latin typeface="Gill Sans Light"/>
                          <a:cs typeface="Gill Sans Light"/>
                        </a:rPr>
                        <a:t>15</a:t>
                      </a:r>
                      <a:r>
                        <a:rPr lang="en-US" sz="2000" baseline="0" dirty="0" smtClean="0">
                          <a:solidFill>
                            <a:srgbClr val="434448"/>
                          </a:solidFill>
                          <a:latin typeface="Gill Sans Light"/>
                          <a:cs typeface="Gill Sans Light"/>
                        </a:rPr>
                        <a:t> min</a:t>
                      </a:r>
                      <a:endParaRPr lang="en-US" sz="2000" dirty="0">
                        <a:solidFill>
                          <a:srgbClr val="434448"/>
                        </a:solidFill>
                        <a:latin typeface="Gill Sans Light"/>
                        <a:cs typeface="Gill Sans Light"/>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000" dirty="0" smtClean="0">
                          <a:solidFill>
                            <a:srgbClr val="434448"/>
                          </a:solidFill>
                          <a:latin typeface="Gill Sans Light"/>
                          <a:cs typeface="Gill Sans Light"/>
                        </a:rPr>
                        <a:t>Problem and</a:t>
                      </a:r>
                      <a:r>
                        <a:rPr lang="en-US" sz="2000" baseline="0" dirty="0" smtClean="0">
                          <a:solidFill>
                            <a:srgbClr val="434448"/>
                          </a:solidFill>
                          <a:latin typeface="Gill Sans Light"/>
                          <a:cs typeface="Gill Sans Light"/>
                        </a:rPr>
                        <a:t> solution statement</a:t>
                      </a:r>
                      <a:endParaRPr lang="en-US" sz="2000" dirty="0">
                        <a:solidFill>
                          <a:srgbClr val="434448"/>
                        </a:solidFill>
                        <a:latin typeface="Gill Sans Light"/>
                        <a:cs typeface="Gill Sans Ligh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2000" dirty="0" smtClean="0">
                          <a:solidFill>
                            <a:srgbClr val="434448"/>
                          </a:solidFill>
                          <a:latin typeface="Gill Sans Light"/>
                          <a:cs typeface="Gill Sans Light"/>
                        </a:rPr>
                        <a:t>Frame your</a:t>
                      </a:r>
                      <a:r>
                        <a:rPr lang="en-US" sz="2000" baseline="0" dirty="0" smtClean="0">
                          <a:solidFill>
                            <a:srgbClr val="434448"/>
                          </a:solidFill>
                          <a:latin typeface="Gill Sans Light"/>
                          <a:cs typeface="Gill Sans Light"/>
                        </a:rPr>
                        <a:t> idea</a:t>
                      </a:r>
                      <a:endParaRPr lang="en-US" sz="2000" dirty="0">
                        <a:solidFill>
                          <a:srgbClr val="434448"/>
                        </a:solidFill>
                        <a:latin typeface="Gill Sans Light"/>
                        <a:cs typeface="Gill Sans Light"/>
                      </a:endParaRP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noFill/>
                  </a:tcPr>
                </a:tc>
              </a:tr>
              <a:tr h="741680">
                <a:tc>
                  <a:txBody>
                    <a:bodyPr/>
                    <a:lstStyle/>
                    <a:p>
                      <a:r>
                        <a:rPr lang="en-US" sz="2000" dirty="0" smtClean="0">
                          <a:solidFill>
                            <a:srgbClr val="434448"/>
                          </a:solidFill>
                          <a:latin typeface="Gill Sans Light"/>
                          <a:cs typeface="Gill Sans Light"/>
                        </a:rPr>
                        <a:t>Activity</a:t>
                      </a:r>
                      <a:endParaRPr lang="en-US" sz="2000" dirty="0">
                        <a:solidFill>
                          <a:srgbClr val="434448"/>
                        </a:solidFill>
                        <a:latin typeface="Gill Sans Light"/>
                        <a:cs typeface="Gill Sans Light"/>
                      </a:endParaRPr>
                    </a:p>
                  </a:txBody>
                  <a:tcPr>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noFill/>
                  </a:tcPr>
                </a:tc>
                <a:tc gridSpan="2">
                  <a:txBody>
                    <a:bodyPr/>
                    <a:lstStyle/>
                    <a:p>
                      <a:pPr marL="457200" indent="-457200">
                        <a:buFont typeface="+mj-lt"/>
                        <a:buAutoNum type="arabicPeriod"/>
                      </a:pPr>
                      <a:r>
                        <a:rPr lang="en-US" sz="2000" dirty="0" smtClean="0">
                          <a:solidFill>
                            <a:srgbClr val="434448"/>
                          </a:solidFill>
                          <a:latin typeface="Gill Sans Light"/>
                          <a:cs typeface="Gill Sans Light"/>
                        </a:rPr>
                        <a:t>Describe the problem your idea seeks to solve (3-5</a:t>
                      </a:r>
                      <a:r>
                        <a:rPr lang="en-US" sz="2000" baseline="0" dirty="0" smtClean="0">
                          <a:solidFill>
                            <a:srgbClr val="434448"/>
                          </a:solidFill>
                          <a:latin typeface="Gill Sans Light"/>
                          <a:cs typeface="Gill Sans Light"/>
                        </a:rPr>
                        <a:t> sentences)</a:t>
                      </a:r>
                      <a:endParaRPr lang="en-US" sz="2000" dirty="0" smtClean="0">
                        <a:solidFill>
                          <a:srgbClr val="434448"/>
                        </a:solidFill>
                        <a:latin typeface="Gill Sans Light"/>
                        <a:cs typeface="Gill Sans Light"/>
                      </a:endParaRPr>
                    </a:p>
                    <a:p>
                      <a:pPr marL="457200" indent="-457200">
                        <a:buFont typeface="+mj-lt"/>
                        <a:buAutoNum type="arabicPeriod"/>
                      </a:pPr>
                      <a:r>
                        <a:rPr lang="en-US" sz="2000" baseline="0" dirty="0" smtClean="0">
                          <a:solidFill>
                            <a:srgbClr val="434448"/>
                          </a:solidFill>
                          <a:latin typeface="Gill Sans Light"/>
                          <a:cs typeface="Gill Sans Light"/>
                        </a:rPr>
                        <a:t>Outline your solution (2-3 sentences)</a:t>
                      </a:r>
                    </a:p>
                    <a:p>
                      <a:pPr marL="457200" indent="-457200">
                        <a:buFont typeface="+mj-lt"/>
                        <a:buAutoNum type="arabicPeriod"/>
                      </a:pPr>
                      <a:endParaRPr lang="en-US" sz="2000" baseline="0" dirty="0" smtClean="0">
                        <a:solidFill>
                          <a:srgbClr val="434448"/>
                        </a:solidFill>
                        <a:latin typeface="Gill Sans Light"/>
                        <a:cs typeface="Gill Sans Light"/>
                      </a:endParaRPr>
                    </a:p>
                    <a:p>
                      <a:pPr marL="457200" indent="-457200">
                        <a:buFont typeface="+mj-lt"/>
                        <a:buAutoNum type="arabicPeriod"/>
                      </a:pPr>
                      <a:endParaRPr lang="en-US" sz="2000" dirty="0" smtClean="0">
                        <a:solidFill>
                          <a:srgbClr val="434448"/>
                        </a:solidFill>
                        <a:latin typeface="Gill Sans Light"/>
                        <a:cs typeface="Gill Sans Light"/>
                      </a:endParaRPr>
                    </a:p>
                    <a:p>
                      <a:pPr marL="457200" indent="-457200">
                        <a:buFont typeface="+mj-lt"/>
                        <a:buAutoNum type="arabicPeriod"/>
                      </a:pPr>
                      <a:endParaRPr lang="en-US" sz="2000" dirty="0" smtClean="0">
                        <a:solidFill>
                          <a:srgbClr val="434448"/>
                        </a:solidFill>
                        <a:latin typeface="Gill Sans Light"/>
                        <a:cs typeface="Gill Sans Light"/>
                      </a:endParaRPr>
                    </a:p>
                    <a:p>
                      <a:pPr marL="457200" indent="-457200">
                        <a:buFont typeface="+mj-lt"/>
                        <a:buAutoNum type="arabicPeriod"/>
                      </a:pPr>
                      <a:endParaRPr lang="en-US" sz="2000" dirty="0" smtClean="0">
                        <a:solidFill>
                          <a:srgbClr val="434448"/>
                        </a:solidFill>
                        <a:latin typeface="Gill Sans Light"/>
                        <a:cs typeface="Gill Sans Light"/>
                      </a:endParaRPr>
                    </a:p>
                    <a:p>
                      <a:pPr marL="457200" indent="-457200">
                        <a:buFont typeface="+mj-lt"/>
                        <a:buAutoNum type="arabicPeriod"/>
                      </a:pPr>
                      <a:endParaRPr lang="en-US" sz="2000" dirty="0">
                        <a:solidFill>
                          <a:srgbClr val="434448"/>
                        </a:solidFill>
                        <a:latin typeface="Gill Sans Light"/>
                        <a:cs typeface="Gill Sans Light"/>
                      </a:endParaRPr>
                    </a:p>
                  </a:txBody>
                  <a:tcPr>
                    <a:lnL w="12700" cap="flat" cmpd="sng" algn="ctr">
                      <a:solidFill>
                        <a:scrgbClr r="0" g="0" b="0"/>
                      </a:solidFill>
                      <a:prstDash val="solid"/>
                      <a:round/>
                      <a:headEnd type="none" w="med" len="med"/>
                      <a:tailEnd type="none" w="med" len="med"/>
                    </a:lnL>
                    <a:lnT w="12700" cap="flat" cmpd="sng" algn="ctr">
                      <a:noFill/>
                      <a:prstDash val="solid"/>
                      <a:round/>
                      <a:headEnd type="none" w="med" len="med"/>
                      <a:tailEnd type="none" w="med" len="med"/>
                    </a:lnT>
                    <a:noFill/>
                  </a:tcPr>
                </a:tc>
                <a:tc hMerge="1">
                  <a:txBody>
                    <a:bodyPr/>
                    <a:lstStyle/>
                    <a:p>
                      <a:endParaRPr lang="en-US" sz="2000" dirty="0">
                        <a:solidFill>
                          <a:srgbClr val="434448"/>
                        </a:solidFill>
                        <a:latin typeface="Gill Sans"/>
                        <a:cs typeface="Gill Sans"/>
                      </a:endParaRP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9" name="Oval 8"/>
          <p:cNvSpPr/>
          <p:nvPr/>
        </p:nvSpPr>
        <p:spPr>
          <a:xfrm>
            <a:off x="7816691" y="42753"/>
            <a:ext cx="983408" cy="983408"/>
          </a:xfrm>
          <a:prstGeom prst="ellipse">
            <a:avLst/>
          </a:prstGeom>
          <a:solidFill>
            <a:srgbClr val="009BD0"/>
          </a:solidFill>
          <a:ln w="381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09631" y="227598"/>
            <a:ext cx="630132" cy="573420"/>
          </a:xfrm>
          <a:prstGeom prst="rect">
            <a:avLst/>
          </a:prstGeom>
        </p:spPr>
      </p:pic>
    </p:spTree>
    <p:extLst>
      <p:ext uri="{BB962C8B-B14F-4D97-AF65-F5344CB8AC3E}">
        <p14:creationId xmlns:p14="http://schemas.microsoft.com/office/powerpoint/2010/main" val="3401345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3"/>
          <p:cNvSpPr/>
          <p:nvPr/>
        </p:nvSpPr>
        <p:spPr>
          <a:xfrm>
            <a:off x="262210" y="2209219"/>
            <a:ext cx="8784808" cy="208800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US" sz="4000" dirty="0">
                <a:solidFill>
                  <a:srgbClr val="FF8A4E"/>
                </a:solidFill>
                <a:latin typeface="Helvetica Neue"/>
                <a:ea typeface="ＭＳ Ｐゴシック"/>
                <a:cs typeface="Helvetica Neue"/>
              </a:rPr>
              <a:t>http://</a:t>
            </a:r>
            <a:r>
              <a:rPr lang="en-US" sz="4000" dirty="0" err="1" smtClean="0">
                <a:solidFill>
                  <a:srgbClr val="FF8A4E"/>
                </a:solidFill>
                <a:latin typeface="Helvetica Neue"/>
                <a:ea typeface="ＭＳ Ｐゴシック"/>
                <a:cs typeface="Helvetica Neue"/>
              </a:rPr>
              <a:t>innovationdays.teachable.com</a:t>
            </a:r>
            <a:endParaRPr sz="4000" dirty="0">
              <a:solidFill>
                <a:srgbClr val="FF8A4E"/>
              </a:solidFill>
            </a:endParaRPr>
          </a:p>
        </p:txBody>
      </p:sp>
    </p:spTree>
    <p:extLst>
      <p:ext uri="{BB962C8B-B14F-4D97-AF65-F5344CB8AC3E}">
        <p14:creationId xmlns:p14="http://schemas.microsoft.com/office/powerpoint/2010/main" val="12814050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84667"/>
            <a:ext cx="9144000" cy="7027334"/>
          </a:xfrm>
          <a:prstGeom prst="rect">
            <a:avLst/>
          </a:prstGeom>
          <a:solidFill>
            <a:srgbClr val="FF8A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sz="2400" dirty="0">
              <a:latin typeface="Gill Sans Light"/>
              <a:cs typeface="Gill Sans Light"/>
            </a:endParaRPr>
          </a:p>
        </p:txBody>
      </p:sp>
      <p:sp>
        <p:nvSpPr>
          <p:cNvPr id="4" name="Content Placeholder 2"/>
          <p:cNvSpPr txBox="1">
            <a:spLocks/>
          </p:cNvSpPr>
          <p:nvPr/>
        </p:nvSpPr>
        <p:spPr>
          <a:xfrm>
            <a:off x="725631" y="4586361"/>
            <a:ext cx="8285018" cy="692221"/>
          </a:xfrm>
          <a:prstGeom prst="rect">
            <a:avLst/>
          </a:prstGeom>
          <a:solidFill>
            <a:srgbClr val="FF8A4E"/>
          </a:solid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Gadugi"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Gadugi"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Gadugi"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Gadugi"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chemeClr val="bg1"/>
                </a:solidFill>
                <a:latin typeface="Helvetica Neue" charset="0"/>
                <a:ea typeface="Helvetica Neue" charset="0"/>
                <a:cs typeface="Helvetica Neue" charset="0"/>
              </a:rPr>
              <a:t>Update </a:t>
            </a:r>
            <a:r>
              <a:rPr lang="en-US" sz="4000" dirty="0" err="1" smtClean="0">
                <a:solidFill>
                  <a:schemeClr val="bg1"/>
                </a:solidFill>
                <a:latin typeface="Helvetica Neue" charset="0"/>
                <a:ea typeface="Helvetica Neue" charset="0"/>
                <a:cs typeface="Helvetica Neue" charset="0"/>
              </a:rPr>
              <a:t>infos</a:t>
            </a:r>
            <a:endParaRPr lang="en-US" sz="4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6932299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74" y="0"/>
            <a:ext cx="9213273" cy="6858000"/>
          </a:xfrm>
          <a:prstGeom prst="rect">
            <a:avLst/>
          </a:prstGeom>
        </p:spPr>
      </p:pic>
      <p:sp>
        <p:nvSpPr>
          <p:cNvPr id="2" name="Title 1"/>
          <p:cNvSpPr>
            <a:spLocks noGrp="1"/>
          </p:cNvSpPr>
          <p:nvPr>
            <p:ph type="title"/>
          </p:nvPr>
        </p:nvSpPr>
        <p:spPr>
          <a:xfrm>
            <a:off x="1124451" y="365126"/>
            <a:ext cx="6895097" cy="625474"/>
          </a:xfrm>
        </p:spPr>
        <p:txBody>
          <a:bodyPr>
            <a:noAutofit/>
          </a:bodyPr>
          <a:lstStyle/>
          <a:p>
            <a:pPr algn="ctr"/>
            <a:r>
              <a:rPr lang="en-US" sz="4000" dirty="0" smtClean="0">
                <a:solidFill>
                  <a:schemeClr val="bg1"/>
                </a:solidFill>
                <a:latin typeface="Helvetica Neue" charset="0"/>
                <a:ea typeface="Helvetica Neue" charset="0"/>
                <a:cs typeface="Helvetica Neue" charset="0"/>
              </a:rPr>
              <a:t>Know your audience</a:t>
            </a:r>
            <a:endParaRPr lang="en-US" sz="4000" dirty="0">
              <a:solidFill>
                <a:schemeClr val="bg1"/>
              </a:solidFill>
              <a:latin typeface="Helvetica Neue" charset="0"/>
              <a:ea typeface="Helvetica Neue" charset="0"/>
              <a:cs typeface="Helvetica Neue" charset="0"/>
            </a:endParaRPr>
          </a:p>
        </p:txBody>
      </p:sp>
      <p:sp>
        <p:nvSpPr>
          <p:cNvPr id="4" name="Content Placeholder 3"/>
          <p:cNvSpPr>
            <a:spLocks noGrp="1"/>
          </p:cNvSpPr>
          <p:nvPr>
            <p:ph idx="1"/>
          </p:nvPr>
        </p:nvSpPr>
        <p:spPr>
          <a:xfrm>
            <a:off x="-69275" y="4611255"/>
            <a:ext cx="9213273" cy="1828800"/>
          </a:xfrm>
          <a:solidFill>
            <a:schemeClr val="bg1">
              <a:alpha val="72000"/>
            </a:schemeClr>
          </a:solidFill>
        </p:spPr>
        <p:txBody>
          <a:bodyPr/>
          <a:lstStyle/>
          <a:p>
            <a:pPr indent="0">
              <a:buNone/>
            </a:pPr>
            <a:r>
              <a:rPr lang="en-US" sz="4000" dirty="0">
                <a:solidFill>
                  <a:schemeClr val="tx1">
                    <a:lumMod val="65000"/>
                    <a:lumOff val="35000"/>
                  </a:schemeClr>
                </a:solidFill>
                <a:latin typeface="Helvetica Neue" charset="0"/>
                <a:ea typeface="Helvetica Neue" charset="0"/>
                <a:cs typeface="Helvetica Neue" charset="0"/>
              </a:rPr>
              <a:t>Chance favors only </a:t>
            </a:r>
            <a:endParaRPr lang="en-US" sz="4000" dirty="0" smtClean="0">
              <a:solidFill>
                <a:schemeClr val="tx1">
                  <a:lumMod val="65000"/>
                  <a:lumOff val="35000"/>
                </a:schemeClr>
              </a:solidFill>
              <a:latin typeface="Helvetica Neue" charset="0"/>
              <a:ea typeface="Helvetica Neue" charset="0"/>
              <a:cs typeface="Helvetica Neue" charset="0"/>
            </a:endParaRPr>
          </a:p>
          <a:p>
            <a:pPr indent="0">
              <a:buNone/>
            </a:pPr>
            <a:r>
              <a:rPr lang="en-US" sz="4000" dirty="0" smtClean="0">
                <a:solidFill>
                  <a:schemeClr val="tx1">
                    <a:lumMod val="65000"/>
                    <a:lumOff val="35000"/>
                  </a:schemeClr>
                </a:solidFill>
                <a:latin typeface="Helvetica Neue" charset="0"/>
                <a:ea typeface="Helvetica Neue" charset="0"/>
                <a:cs typeface="Helvetica Neue" charset="0"/>
              </a:rPr>
              <a:t>the </a:t>
            </a:r>
            <a:r>
              <a:rPr lang="en-US" sz="4000" dirty="0">
                <a:solidFill>
                  <a:schemeClr val="tx1">
                    <a:lumMod val="65000"/>
                    <a:lumOff val="35000"/>
                  </a:schemeClr>
                </a:solidFill>
                <a:latin typeface="Helvetica Neue" charset="0"/>
                <a:ea typeface="Helvetica Neue" charset="0"/>
                <a:cs typeface="Helvetica Neue" charset="0"/>
              </a:rPr>
              <a:t>prepared mind</a:t>
            </a:r>
            <a:r>
              <a:rPr lang="en-US" sz="4000" dirty="0" smtClean="0">
                <a:solidFill>
                  <a:schemeClr val="tx1">
                    <a:lumMod val="65000"/>
                    <a:lumOff val="35000"/>
                  </a:schemeClr>
                </a:solidFill>
                <a:latin typeface="Helvetica Neue" charset="0"/>
                <a:ea typeface="Helvetica Neue" charset="0"/>
                <a:cs typeface="Helvetica Neue" charset="0"/>
              </a:rPr>
              <a:t>.</a:t>
            </a:r>
            <a:endParaRPr lang="en-US" dirty="0">
              <a:solidFill>
                <a:schemeClr val="tx1">
                  <a:lumMod val="65000"/>
                  <a:lumOff val="35000"/>
                </a:schemeClr>
              </a:solidFill>
              <a:latin typeface="Helvetica Neue" charset="0"/>
              <a:ea typeface="Helvetica Neue" charset="0"/>
              <a:cs typeface="Helvetica Neue" charset="0"/>
            </a:endParaRPr>
          </a:p>
          <a:p>
            <a:pPr indent="0">
              <a:buNone/>
            </a:pPr>
            <a:r>
              <a:rPr lang="en-US" dirty="0" smtClean="0">
                <a:solidFill>
                  <a:schemeClr val="tx1">
                    <a:lumMod val="65000"/>
                    <a:lumOff val="35000"/>
                  </a:schemeClr>
                </a:solidFill>
                <a:latin typeface="Helvetica Neue" charset="0"/>
                <a:ea typeface="Helvetica Neue" charset="0"/>
                <a:cs typeface="Helvetica Neue" charset="0"/>
              </a:rPr>
              <a:t>Louis Pasteur</a:t>
            </a:r>
            <a:endParaRPr lang="en-US" dirty="0">
              <a:solidFill>
                <a:schemeClr val="tx1">
                  <a:lumMod val="65000"/>
                  <a:lumOff val="3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26866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lumMod val="65000"/>
                    <a:lumOff val="35000"/>
                  </a:schemeClr>
                </a:solidFill>
              </a:rPr>
              <a:t>Know your product</a:t>
            </a:r>
            <a:endParaRPr lang="en-US" dirty="0">
              <a:solidFill>
                <a:schemeClr val="tx1">
                  <a:lumMod val="65000"/>
                  <a:lumOff val="35000"/>
                </a:schemeClr>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690689"/>
            <a:ext cx="8229600" cy="5486400"/>
          </a:xfrm>
          <a:prstGeom prst="rect">
            <a:avLst/>
          </a:prstGeom>
        </p:spPr>
      </p:pic>
    </p:spTree>
    <p:extLst>
      <p:ext uri="{BB962C8B-B14F-4D97-AF65-F5344CB8AC3E}">
        <p14:creationId xmlns:p14="http://schemas.microsoft.com/office/powerpoint/2010/main" val="739560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235528" y="0"/>
            <a:ext cx="9379528" cy="6858000"/>
          </a:xfrm>
        </p:spPr>
      </p:pic>
      <p:sp>
        <p:nvSpPr>
          <p:cNvPr id="2" name="Title 1"/>
          <p:cNvSpPr>
            <a:spLocks noGrp="1"/>
          </p:cNvSpPr>
          <p:nvPr>
            <p:ph type="title"/>
          </p:nvPr>
        </p:nvSpPr>
        <p:spPr>
          <a:xfrm>
            <a:off x="2720686" y="5408181"/>
            <a:ext cx="6895097" cy="1325563"/>
          </a:xfrm>
        </p:spPr>
        <p:txBody>
          <a:bodyPr>
            <a:normAutofit/>
          </a:bodyPr>
          <a:lstStyle/>
          <a:p>
            <a:r>
              <a:rPr lang="en-US" sz="4000" dirty="0" smtClean="0">
                <a:solidFill>
                  <a:schemeClr val="bg1"/>
                </a:solidFill>
                <a:latin typeface="Helvetica Neue" charset="0"/>
                <a:ea typeface="Helvetica Neue" charset="0"/>
                <a:cs typeface="Helvetica Neue" charset="0"/>
              </a:rPr>
              <a:t>Show, don’t tell</a:t>
            </a:r>
            <a:endParaRPr lang="en-US" sz="4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399744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27710" y="0"/>
            <a:ext cx="9171709" cy="6858000"/>
          </a:xfrm>
        </p:spPr>
      </p:pic>
      <p:sp>
        <p:nvSpPr>
          <p:cNvPr id="2" name="Title 1"/>
          <p:cNvSpPr>
            <a:spLocks noGrp="1"/>
          </p:cNvSpPr>
          <p:nvPr>
            <p:ph type="title"/>
          </p:nvPr>
        </p:nvSpPr>
        <p:spPr>
          <a:xfrm>
            <a:off x="1792431" y="5325053"/>
            <a:ext cx="6895097" cy="1325563"/>
          </a:xfrm>
        </p:spPr>
        <p:txBody>
          <a:bodyPr>
            <a:normAutofit/>
          </a:bodyPr>
          <a:lstStyle/>
          <a:p>
            <a:r>
              <a:rPr lang="en-US" sz="4000" dirty="0" smtClean="0">
                <a:solidFill>
                  <a:schemeClr val="bg1"/>
                </a:solidFill>
                <a:latin typeface="Helvetica Neue" charset="0"/>
                <a:ea typeface="Helvetica Neue" charset="0"/>
                <a:cs typeface="Helvetica Neue" charset="0"/>
              </a:rPr>
              <a:t>Craft a WOW moment</a:t>
            </a:r>
            <a:endParaRPr lang="en-US" sz="4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963572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0" y="0"/>
            <a:ext cx="9130145" cy="6850855"/>
          </a:xfrm>
        </p:spPr>
      </p:pic>
      <p:sp>
        <p:nvSpPr>
          <p:cNvPr id="2" name="Title 1"/>
          <p:cNvSpPr>
            <a:spLocks noGrp="1"/>
          </p:cNvSpPr>
          <p:nvPr>
            <p:ph type="title"/>
          </p:nvPr>
        </p:nvSpPr>
        <p:spPr>
          <a:xfrm>
            <a:off x="975013" y="378980"/>
            <a:ext cx="6895097" cy="1325563"/>
          </a:xfrm>
        </p:spPr>
        <p:txBody>
          <a:bodyPr>
            <a:normAutofit/>
          </a:bodyPr>
          <a:lstStyle/>
          <a:p>
            <a:pPr algn="ctr"/>
            <a:r>
              <a:rPr lang="en-US" sz="4000" dirty="0" smtClean="0">
                <a:solidFill>
                  <a:schemeClr val="bg1"/>
                </a:solidFill>
                <a:latin typeface="Helvetica Neue" charset="0"/>
                <a:ea typeface="Helvetica Neue" charset="0"/>
                <a:cs typeface="Helvetica Neue" charset="0"/>
              </a:rPr>
              <a:t>Involve the audience</a:t>
            </a:r>
            <a:endParaRPr lang="en-US" sz="4000" dirty="0">
              <a:solidFill>
                <a:schemeClr val="bg1"/>
              </a:solidFill>
              <a:latin typeface="Helvetica Neue" charset="0"/>
              <a:ea typeface="Helvetica Neue" charset="0"/>
              <a:cs typeface="Helvetica Neue" charset="0"/>
            </a:endParaRPr>
          </a:p>
        </p:txBody>
      </p:sp>
      <p:sp>
        <p:nvSpPr>
          <p:cNvPr id="5" name="Content Placeholder 3"/>
          <p:cNvSpPr txBox="1">
            <a:spLocks/>
          </p:cNvSpPr>
          <p:nvPr/>
        </p:nvSpPr>
        <p:spPr>
          <a:xfrm>
            <a:off x="450272" y="4613564"/>
            <a:ext cx="8229600" cy="2087563"/>
          </a:xfrm>
          <a:prstGeom prst="rect">
            <a:avLst/>
          </a:prstGeom>
        </p:spPr>
        <p:txBody>
          <a:bodyPr vert="horz" lIns="91440" tIns="45720" rIns="91440" bIns="45720" rtlCol="0">
            <a:normAutofit fontScale="77500" lnSpcReduction="20000"/>
          </a:bodyPr>
          <a:lstStyle>
            <a:lvl1pPr marL="0" indent="-274320" algn="l" defTabSz="457200" rtl="0" eaLnBrk="1" latinLnBrk="0" hangingPunct="1">
              <a:spcBef>
                <a:spcPts val="600"/>
              </a:spcBef>
              <a:spcAft>
                <a:spcPts val="600"/>
              </a:spcAft>
              <a:buFont typeface="Arial"/>
              <a:buChar char="•"/>
              <a:defRPr sz="2400" b="1" kern="1200">
                <a:solidFill>
                  <a:schemeClr val="tx1"/>
                </a:solidFill>
                <a:latin typeface="Helvetica Neue"/>
                <a:ea typeface="+mn-ea"/>
                <a:cs typeface="Helvetica Neue"/>
              </a:defRPr>
            </a:lvl1pPr>
            <a:lvl2pPr marL="0" indent="-274320" algn="l" defTabSz="457200" rtl="0" eaLnBrk="1" latinLnBrk="0" hangingPunct="1">
              <a:spcBef>
                <a:spcPts val="600"/>
              </a:spcBef>
              <a:spcAft>
                <a:spcPts val="600"/>
              </a:spcAft>
              <a:buFont typeface="Arial"/>
              <a:buChar char="•"/>
              <a:defRPr sz="200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Wingdings" charset="2"/>
              <a:buChar char="§"/>
              <a:defRPr sz="200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en-US" sz="4000" dirty="0" smtClean="0">
                <a:solidFill>
                  <a:schemeClr val="bg1"/>
                </a:solidFill>
              </a:rPr>
              <a:t>Tell </a:t>
            </a:r>
            <a:r>
              <a:rPr lang="en-US" sz="4000" dirty="0">
                <a:solidFill>
                  <a:schemeClr val="bg1"/>
                </a:solidFill>
              </a:rPr>
              <a:t>me and I’ll forget; </a:t>
            </a:r>
            <a:endParaRPr lang="en-US" sz="4000" dirty="0" smtClean="0">
              <a:solidFill>
                <a:schemeClr val="bg1"/>
              </a:solidFill>
            </a:endParaRPr>
          </a:p>
          <a:p>
            <a:pPr indent="0">
              <a:buNone/>
            </a:pPr>
            <a:r>
              <a:rPr lang="en-US" sz="4000" dirty="0" smtClean="0">
                <a:solidFill>
                  <a:schemeClr val="bg1"/>
                </a:solidFill>
              </a:rPr>
              <a:t>show </a:t>
            </a:r>
            <a:r>
              <a:rPr lang="en-US" sz="4000" dirty="0">
                <a:solidFill>
                  <a:schemeClr val="bg1"/>
                </a:solidFill>
              </a:rPr>
              <a:t>me and I may remember; </a:t>
            </a:r>
            <a:endParaRPr lang="en-US" sz="4000" dirty="0" smtClean="0">
              <a:solidFill>
                <a:schemeClr val="bg1"/>
              </a:solidFill>
            </a:endParaRPr>
          </a:p>
          <a:p>
            <a:pPr indent="0">
              <a:buNone/>
            </a:pPr>
            <a:r>
              <a:rPr lang="en-US" sz="4000" dirty="0" smtClean="0">
                <a:solidFill>
                  <a:schemeClr val="bg1"/>
                </a:solidFill>
              </a:rPr>
              <a:t>involve </a:t>
            </a:r>
            <a:r>
              <a:rPr lang="en-US" sz="4000" dirty="0">
                <a:solidFill>
                  <a:schemeClr val="bg1"/>
                </a:solidFill>
              </a:rPr>
              <a:t>me and I’ll understand</a:t>
            </a:r>
            <a:r>
              <a:rPr lang="en-US" sz="4000" dirty="0" smtClean="0">
                <a:solidFill>
                  <a:schemeClr val="bg1"/>
                </a:solidFill>
              </a:rPr>
              <a:t>.</a:t>
            </a:r>
          </a:p>
          <a:p>
            <a:pPr indent="0">
              <a:buNone/>
            </a:pPr>
            <a:r>
              <a:rPr lang="en-US" sz="1400" dirty="0" smtClean="0">
                <a:solidFill>
                  <a:schemeClr val="bg1"/>
                </a:solidFill>
              </a:rPr>
              <a:t>Confucius</a:t>
            </a:r>
            <a:r>
              <a:rPr lang="en-US" sz="4000"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157082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235528" y="0"/>
            <a:ext cx="9379528" cy="6858000"/>
          </a:xfrm>
        </p:spPr>
      </p:pic>
      <p:sp>
        <p:nvSpPr>
          <p:cNvPr id="2" name="Title 1"/>
          <p:cNvSpPr>
            <a:spLocks noGrp="1"/>
          </p:cNvSpPr>
          <p:nvPr>
            <p:ph type="title"/>
          </p:nvPr>
        </p:nvSpPr>
        <p:spPr>
          <a:xfrm>
            <a:off x="2720686" y="5408181"/>
            <a:ext cx="6895097" cy="1325563"/>
          </a:xfrm>
        </p:spPr>
        <p:txBody>
          <a:bodyPr>
            <a:normAutofit/>
          </a:bodyPr>
          <a:lstStyle/>
          <a:p>
            <a:r>
              <a:rPr lang="en-US" sz="4000" dirty="0" smtClean="0">
                <a:solidFill>
                  <a:schemeClr val="bg1"/>
                </a:solidFill>
                <a:latin typeface="Helvetica Neue" charset="0"/>
                <a:ea typeface="Helvetica Neue" charset="0"/>
                <a:cs typeface="Helvetica Neue" charset="0"/>
              </a:rPr>
              <a:t>Show, don’t tell</a:t>
            </a:r>
            <a:endParaRPr lang="en-US" sz="4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720683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it simple</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028700"/>
            <a:ext cx="8172450" cy="5448300"/>
          </a:xfrm>
          <a:prstGeom prst="rect">
            <a:avLst/>
          </a:prstGeom>
        </p:spPr>
      </p:pic>
      <p:sp>
        <p:nvSpPr>
          <p:cNvPr id="3" name="Content Placeholder 2"/>
          <p:cNvSpPr>
            <a:spLocks noGrp="1"/>
          </p:cNvSpPr>
          <p:nvPr>
            <p:ph idx="1"/>
          </p:nvPr>
        </p:nvSpPr>
        <p:spPr>
          <a:xfrm>
            <a:off x="457200" y="4343400"/>
            <a:ext cx="8229600" cy="1858963"/>
          </a:xfrm>
        </p:spPr>
        <p:txBody>
          <a:bodyPr>
            <a:normAutofit/>
          </a:bodyPr>
          <a:lstStyle/>
          <a:p>
            <a:pPr marL="342900" indent="-342900"/>
            <a:r>
              <a:rPr lang="en-US" dirty="0" smtClean="0">
                <a:solidFill>
                  <a:schemeClr val="bg1"/>
                </a:solidFill>
              </a:rPr>
              <a:t>Simplify your demo to highlight few features of high value to the customer</a:t>
            </a:r>
          </a:p>
          <a:p>
            <a:pPr marL="342900" indent="-342900"/>
            <a:r>
              <a:rPr lang="en-US" dirty="0" smtClean="0">
                <a:solidFill>
                  <a:schemeClr val="bg1"/>
                </a:solidFill>
              </a:rPr>
              <a:t>Don’t overwhelm audience</a:t>
            </a:r>
          </a:p>
          <a:p>
            <a:pPr marL="342900" indent="-342900"/>
            <a:r>
              <a:rPr lang="en-US" dirty="0" smtClean="0">
                <a:solidFill>
                  <a:schemeClr val="bg1"/>
                </a:solidFill>
              </a:rPr>
              <a:t>Demonstrate, don’t train</a:t>
            </a:r>
            <a:endParaRPr lang="en-US" dirty="0">
              <a:solidFill>
                <a:schemeClr val="bg1"/>
              </a:solidFill>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26510" y="1113038"/>
            <a:ext cx="9144000" cy="6096594"/>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86400" y="1372506"/>
            <a:ext cx="9144000" cy="6097130"/>
          </a:xfrm>
          <a:prstGeom prst="rect">
            <a:avLst/>
          </a:prstGeom>
        </p:spPr>
      </p:pic>
    </p:spTree>
    <p:extLst>
      <p:ext uri="{BB962C8B-B14F-4D97-AF65-F5344CB8AC3E}">
        <p14:creationId xmlns:p14="http://schemas.microsoft.com/office/powerpoint/2010/main" val="16229018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9199419" cy="6858000"/>
          </a:xfrm>
          <a:prstGeom prst="rect">
            <a:avLst/>
          </a:prstGeom>
        </p:spPr>
      </p:pic>
      <p:sp>
        <p:nvSpPr>
          <p:cNvPr id="2" name="Title 1"/>
          <p:cNvSpPr>
            <a:spLocks noGrp="1"/>
          </p:cNvSpPr>
          <p:nvPr>
            <p:ph type="title"/>
          </p:nvPr>
        </p:nvSpPr>
        <p:spPr>
          <a:xfrm>
            <a:off x="1124451" y="388937"/>
            <a:ext cx="6895097" cy="1325563"/>
          </a:xfrm>
        </p:spPr>
        <p:txBody>
          <a:bodyPr>
            <a:normAutofit/>
          </a:bodyPr>
          <a:lstStyle/>
          <a:p>
            <a:pPr algn="ctr"/>
            <a:r>
              <a:rPr lang="en-US" sz="4000" dirty="0" smtClean="0">
                <a:solidFill>
                  <a:schemeClr val="bg1"/>
                </a:solidFill>
                <a:latin typeface="Helvetica Neue" charset="0"/>
                <a:ea typeface="Helvetica Neue" charset="0"/>
                <a:cs typeface="Helvetica Neue" charset="0"/>
              </a:rPr>
              <a:t>Tell the customer’s story</a:t>
            </a:r>
            <a:endParaRPr lang="en-US" sz="4000" dirty="0">
              <a:solidFill>
                <a:schemeClr val="bg1"/>
              </a:solidFill>
              <a:latin typeface="Helvetica Neue" charset="0"/>
              <a:ea typeface="Helvetica Neue" charset="0"/>
              <a:cs typeface="Helvetica Neue" charset="0"/>
            </a:endParaRPr>
          </a:p>
        </p:txBody>
      </p:sp>
      <p:sp>
        <p:nvSpPr>
          <p:cNvPr id="3" name="Content Placeholder 2"/>
          <p:cNvSpPr>
            <a:spLocks noGrp="1"/>
          </p:cNvSpPr>
          <p:nvPr>
            <p:ph idx="1"/>
          </p:nvPr>
        </p:nvSpPr>
        <p:spPr>
          <a:xfrm>
            <a:off x="457200" y="3429000"/>
            <a:ext cx="8229600" cy="3687763"/>
          </a:xfrm>
        </p:spPr>
        <p:txBody>
          <a:bodyPr>
            <a:normAutofit lnSpcReduction="10000"/>
          </a:bodyPr>
          <a:lstStyle/>
          <a:p>
            <a:pPr indent="0">
              <a:buNone/>
            </a:pPr>
            <a:r>
              <a:rPr lang="en-US" sz="4000" dirty="0">
                <a:solidFill>
                  <a:schemeClr val="bg1"/>
                </a:solidFill>
                <a:latin typeface="Helvetica Neue" charset="0"/>
                <a:ea typeface="Helvetica Neue" charset="0"/>
                <a:cs typeface="Helvetica Neue" charset="0"/>
              </a:rPr>
              <a:t>You're not demonstrating how the product works, but rather </a:t>
            </a:r>
            <a:r>
              <a:rPr lang="en-US" sz="4000" b="1" dirty="0">
                <a:solidFill>
                  <a:schemeClr val="bg1"/>
                </a:solidFill>
                <a:latin typeface="Helvetica Neue" charset="0"/>
                <a:ea typeface="Helvetica Neue" charset="0"/>
                <a:cs typeface="Helvetica Neue" charset="0"/>
              </a:rPr>
              <a:t>how the product will help the customer</a:t>
            </a:r>
            <a:r>
              <a:rPr lang="en-US" sz="4000" dirty="0">
                <a:solidFill>
                  <a:schemeClr val="bg1"/>
                </a:solidFill>
                <a:latin typeface="Helvetica Neue" charset="0"/>
                <a:ea typeface="Helvetica Neue" charset="0"/>
                <a:cs typeface="Helvetica Neue" charset="0"/>
              </a:rPr>
              <a:t>. Every feature you demonstrate must be tied directly to a customer problem or opportunity</a:t>
            </a:r>
            <a:r>
              <a:rPr lang="en-US" sz="4000" dirty="0" smtClean="0">
                <a:solidFill>
                  <a:schemeClr val="bg1"/>
                </a:solidFill>
                <a:latin typeface="Helvetica Neue" charset="0"/>
                <a:ea typeface="Helvetica Neue" charset="0"/>
                <a:cs typeface="Helvetica Neue" charset="0"/>
              </a:rPr>
              <a:t>.</a:t>
            </a:r>
          </a:p>
          <a:p>
            <a:pPr indent="0">
              <a:buNone/>
            </a:pPr>
            <a:r>
              <a:rPr lang="en-US" sz="2000" dirty="0" smtClean="0">
                <a:solidFill>
                  <a:schemeClr val="bg1"/>
                </a:solidFill>
                <a:latin typeface="Helvetica Neue" charset="0"/>
                <a:ea typeface="Helvetica Neue" charset="0"/>
                <a:cs typeface="Helvetica Neue" charset="0"/>
                <a:hlinkClick r:id="rId3"/>
              </a:rPr>
              <a:t>James Geoffrey, </a:t>
            </a:r>
            <a:r>
              <a:rPr lang="en-US" sz="2000" dirty="0" err="1" smtClean="0">
                <a:solidFill>
                  <a:schemeClr val="bg1"/>
                </a:solidFill>
                <a:latin typeface="Helvetica Neue" charset="0"/>
                <a:ea typeface="Helvetica Neue" charset="0"/>
                <a:cs typeface="Helvetica Neue" charset="0"/>
                <a:hlinkClick r:id="rId3"/>
              </a:rPr>
              <a:t>inc.com</a:t>
            </a:r>
            <a:endParaRPr lang="en-US" sz="2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216119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3" name="Content Placeholder 2"/>
          <p:cNvSpPr>
            <a:spLocks noGrp="1"/>
          </p:cNvSpPr>
          <p:nvPr>
            <p:ph idx="1"/>
          </p:nvPr>
        </p:nvSpPr>
        <p:spPr>
          <a:xfrm>
            <a:off x="623454" y="243826"/>
            <a:ext cx="8229600" cy="4646830"/>
          </a:xfrm>
          <a:solidFill>
            <a:schemeClr val="bg1">
              <a:alpha val="75000"/>
            </a:schemeClr>
          </a:solidFill>
        </p:spPr>
        <p:txBody>
          <a:bodyPr>
            <a:noAutofit/>
          </a:bodyPr>
          <a:lstStyle/>
          <a:p>
            <a:pPr indent="0" algn="ctr">
              <a:lnSpc>
                <a:spcPct val="170000"/>
              </a:lnSpc>
              <a:buNone/>
            </a:pPr>
            <a:r>
              <a:rPr lang="en-US" sz="4000" dirty="0">
                <a:solidFill>
                  <a:schemeClr val="tx1">
                    <a:lumMod val="65000"/>
                    <a:lumOff val="35000"/>
                  </a:schemeClr>
                </a:solidFill>
                <a:latin typeface="Helvetica Neue" charset="0"/>
                <a:ea typeface="Helvetica Neue" charset="0"/>
                <a:cs typeface="Helvetica Neue" charset="0"/>
              </a:rPr>
              <a:t>Fast forward to outcomes</a:t>
            </a:r>
            <a:endParaRPr lang="en-US" sz="4000" dirty="0" smtClean="0">
              <a:solidFill>
                <a:schemeClr val="tx1">
                  <a:lumMod val="65000"/>
                  <a:lumOff val="35000"/>
                </a:schemeClr>
              </a:solidFill>
              <a:latin typeface="Helvetica Neue" charset="0"/>
              <a:ea typeface="Helvetica Neue" charset="0"/>
              <a:cs typeface="Helvetica Neue" charset="0"/>
            </a:endParaRPr>
          </a:p>
          <a:p>
            <a:pPr indent="0">
              <a:lnSpc>
                <a:spcPct val="170000"/>
              </a:lnSpc>
              <a:buNone/>
            </a:pPr>
            <a:r>
              <a:rPr lang="en-US" sz="2000" dirty="0" smtClean="0">
                <a:solidFill>
                  <a:schemeClr val="tx1">
                    <a:lumMod val="65000"/>
                    <a:lumOff val="35000"/>
                  </a:schemeClr>
                </a:solidFill>
                <a:latin typeface="Helvetica Neue" charset="0"/>
                <a:ea typeface="Helvetica Neue" charset="0"/>
                <a:cs typeface="Helvetica Neue" charset="0"/>
              </a:rPr>
              <a:t>One </a:t>
            </a:r>
            <a:r>
              <a:rPr lang="en-US" sz="2000" dirty="0">
                <a:solidFill>
                  <a:schemeClr val="tx1">
                    <a:lumMod val="65000"/>
                    <a:lumOff val="35000"/>
                  </a:schemeClr>
                </a:solidFill>
                <a:latin typeface="Helvetica Neue" charset="0"/>
                <a:ea typeface="Helvetica Neue" charset="0"/>
                <a:cs typeface="Helvetica Neue" charset="0"/>
              </a:rPr>
              <a:t>thing Malcolm Gladwell does that's great is that he'll tell you how a story turns out and then he'll back up and explain why it happened that </a:t>
            </a:r>
            <a:r>
              <a:rPr lang="en-US" sz="2000" dirty="0" smtClean="0">
                <a:solidFill>
                  <a:schemeClr val="tx1">
                    <a:lumMod val="65000"/>
                    <a:lumOff val="35000"/>
                  </a:schemeClr>
                </a:solidFill>
                <a:latin typeface="Helvetica Neue" charset="0"/>
                <a:ea typeface="Helvetica Neue" charset="0"/>
                <a:cs typeface="Helvetica Neue" charset="0"/>
              </a:rPr>
              <a:t>way. </a:t>
            </a:r>
            <a:r>
              <a:rPr lang="en-US" sz="2000" b="0" dirty="0" smtClean="0">
                <a:solidFill>
                  <a:schemeClr val="tx1">
                    <a:lumMod val="65000"/>
                    <a:lumOff val="35000"/>
                  </a:schemeClr>
                </a:solidFill>
                <a:latin typeface="Helvetica Neue" charset="0"/>
                <a:ea typeface="Helvetica Neue" charset="0"/>
                <a:cs typeface="Helvetica Neue" charset="0"/>
              </a:rPr>
              <a:t>Falcone</a:t>
            </a:r>
          </a:p>
          <a:p>
            <a:pPr marL="342900" indent="-342900">
              <a:lnSpc>
                <a:spcPct val="170000"/>
              </a:lnSpc>
            </a:pPr>
            <a:r>
              <a:rPr lang="en-US" sz="2000" b="0" dirty="0" smtClean="0">
                <a:solidFill>
                  <a:schemeClr val="tx1">
                    <a:lumMod val="65000"/>
                    <a:lumOff val="35000"/>
                  </a:schemeClr>
                </a:solidFill>
                <a:latin typeface="Helvetica Neue" charset="0"/>
                <a:ea typeface="Helvetica Neue" charset="0"/>
                <a:cs typeface="Helvetica Neue" charset="0"/>
              </a:rPr>
              <a:t>Get audience to envision and experience what life with your product will be like</a:t>
            </a:r>
          </a:p>
          <a:p>
            <a:pPr marL="342900" indent="-342900">
              <a:lnSpc>
                <a:spcPct val="170000"/>
              </a:lnSpc>
            </a:pPr>
            <a:r>
              <a:rPr lang="en-US" sz="2000" b="0" dirty="0" smtClean="0">
                <a:solidFill>
                  <a:schemeClr val="tx1">
                    <a:lumMod val="65000"/>
                    <a:lumOff val="35000"/>
                  </a:schemeClr>
                </a:solidFill>
                <a:latin typeface="Helvetica Neue" charset="0"/>
                <a:ea typeface="Helvetica Neue" charset="0"/>
                <a:cs typeface="Helvetica Neue" charset="0"/>
              </a:rPr>
              <a:t>Then show why it will be so much better</a:t>
            </a:r>
            <a:endParaRPr lang="en-US" sz="2000" b="0" dirty="0">
              <a:solidFill>
                <a:schemeClr val="tx1">
                  <a:lumMod val="65000"/>
                  <a:lumOff val="3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044166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2" name="Title 1"/>
          <p:cNvSpPr>
            <a:spLocks noGrp="1"/>
          </p:cNvSpPr>
          <p:nvPr>
            <p:ph type="title"/>
          </p:nvPr>
        </p:nvSpPr>
        <p:spPr>
          <a:xfrm>
            <a:off x="1124451" y="378980"/>
            <a:ext cx="6895097" cy="1325563"/>
          </a:xfrm>
        </p:spPr>
        <p:txBody>
          <a:bodyPr>
            <a:normAutofit/>
          </a:bodyPr>
          <a:lstStyle/>
          <a:p>
            <a:pPr algn="ctr"/>
            <a:r>
              <a:rPr lang="en-US" sz="4000" dirty="0" smtClean="0">
                <a:solidFill>
                  <a:schemeClr val="bg1"/>
                </a:solidFill>
                <a:latin typeface="Helvetica Neue" charset="0"/>
                <a:ea typeface="Helvetica Neue" charset="0"/>
                <a:cs typeface="Helvetica Neue" charset="0"/>
              </a:rPr>
              <a:t>Prepare and practice</a:t>
            </a:r>
            <a:endParaRPr lang="en-US" sz="4000" dirty="0">
              <a:solidFill>
                <a:schemeClr val="bg1"/>
              </a:solidFill>
              <a:latin typeface="Helvetica Neue" charset="0"/>
              <a:ea typeface="Helvetica Neue" charset="0"/>
              <a:cs typeface="Helvetica Neue" charset="0"/>
            </a:endParaRPr>
          </a:p>
        </p:txBody>
      </p:sp>
      <p:sp>
        <p:nvSpPr>
          <p:cNvPr id="3" name="Content Placeholder 2"/>
          <p:cNvSpPr>
            <a:spLocks noGrp="1"/>
          </p:cNvSpPr>
          <p:nvPr>
            <p:ph idx="1"/>
          </p:nvPr>
        </p:nvSpPr>
        <p:spPr>
          <a:xfrm>
            <a:off x="457200" y="4396690"/>
            <a:ext cx="8229600" cy="2346108"/>
          </a:xfrm>
          <a:solidFill>
            <a:schemeClr val="bg1">
              <a:alpha val="79000"/>
            </a:schemeClr>
          </a:solidFill>
        </p:spPr>
        <p:txBody>
          <a:bodyPr>
            <a:noAutofit/>
          </a:bodyPr>
          <a:lstStyle/>
          <a:p>
            <a:pPr indent="0">
              <a:buNone/>
            </a:pPr>
            <a:r>
              <a:rPr lang="en-US" sz="3000" dirty="0" smtClean="0">
                <a:solidFill>
                  <a:schemeClr val="tx1">
                    <a:lumMod val="65000"/>
                    <a:lumOff val="35000"/>
                  </a:schemeClr>
                </a:solidFill>
                <a:latin typeface="Helvetica Neue" charset="0"/>
                <a:ea typeface="Helvetica Neue" charset="0"/>
                <a:cs typeface="Helvetica Neue" charset="0"/>
              </a:rPr>
              <a:t>- Write a script to be in synch with your demo</a:t>
            </a:r>
          </a:p>
          <a:p>
            <a:pPr indent="0">
              <a:buNone/>
            </a:pPr>
            <a:r>
              <a:rPr lang="en-US" sz="3000" dirty="0" smtClean="0">
                <a:solidFill>
                  <a:schemeClr val="tx1">
                    <a:lumMod val="65000"/>
                    <a:lumOff val="35000"/>
                  </a:schemeClr>
                </a:solidFill>
                <a:latin typeface="Helvetica Neue" charset="0"/>
                <a:ea typeface="Helvetica Neue" charset="0"/>
                <a:cs typeface="Helvetica Neue" charset="0"/>
              </a:rPr>
              <a:t>- Before demonstrating, rehearse several times</a:t>
            </a:r>
          </a:p>
          <a:p>
            <a:pPr indent="0">
              <a:buNone/>
            </a:pPr>
            <a:r>
              <a:rPr lang="en-US" sz="3000" dirty="0" smtClean="0">
                <a:solidFill>
                  <a:schemeClr val="tx1">
                    <a:lumMod val="65000"/>
                    <a:lumOff val="35000"/>
                  </a:schemeClr>
                </a:solidFill>
                <a:latin typeface="Helvetica Neue" charset="0"/>
                <a:ea typeface="Helvetica Neue" charset="0"/>
                <a:cs typeface="Helvetica Neue" charset="0"/>
              </a:rPr>
              <a:t>- Do a dry run at the actual location to do an onsite test</a:t>
            </a:r>
            <a:endParaRPr lang="en-US" sz="3000" dirty="0">
              <a:solidFill>
                <a:schemeClr val="tx1">
                  <a:lumMod val="65000"/>
                  <a:lumOff val="3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851847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Remain flexible and spontaneous, be ready for questions</a:t>
            </a:r>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066800"/>
            <a:ext cx="8305800" cy="5536657"/>
          </a:xfrm>
          <a:prstGeom prst="rect">
            <a:avLst/>
          </a:prstGeom>
        </p:spPr>
      </p:pic>
      <p:sp>
        <p:nvSpPr>
          <p:cNvPr id="3" name="Content Placeholder 2"/>
          <p:cNvSpPr>
            <a:spLocks noGrp="1"/>
          </p:cNvSpPr>
          <p:nvPr>
            <p:ph idx="1"/>
          </p:nvPr>
        </p:nvSpPr>
        <p:spPr>
          <a:xfrm>
            <a:off x="533400" y="1066800"/>
            <a:ext cx="8229600" cy="1325563"/>
          </a:xfrm>
        </p:spPr>
        <p:txBody>
          <a:bodyPr>
            <a:normAutofit/>
          </a:bodyPr>
          <a:lstStyle/>
          <a:p>
            <a:pPr indent="0">
              <a:buNone/>
            </a:pPr>
            <a:r>
              <a:rPr lang="en-US" dirty="0">
                <a:solidFill>
                  <a:schemeClr val="bg1"/>
                </a:solidFill>
              </a:rPr>
              <a:t>You don't want a rock solid, set-in-stone plan. You want a playbook. You want to know all the plays but only run the ones you need in the moment</a:t>
            </a:r>
            <a:r>
              <a:rPr lang="en-US" dirty="0" smtClean="0">
                <a:solidFill>
                  <a:schemeClr val="bg1"/>
                </a:solidFill>
              </a:rPr>
              <a:t>.</a:t>
            </a:r>
          </a:p>
        </p:txBody>
      </p:sp>
    </p:spTree>
    <p:extLst>
      <p:ext uri="{BB962C8B-B14F-4D97-AF65-F5344CB8AC3E}">
        <p14:creationId xmlns:p14="http://schemas.microsoft.com/office/powerpoint/2010/main" val="704229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274" y="0"/>
            <a:ext cx="9213273" cy="6858000"/>
          </a:xfrm>
          <a:prstGeom prst="rect">
            <a:avLst/>
          </a:prstGeom>
        </p:spPr>
      </p:pic>
      <p:sp>
        <p:nvSpPr>
          <p:cNvPr id="2" name="Title 1"/>
          <p:cNvSpPr>
            <a:spLocks noGrp="1"/>
          </p:cNvSpPr>
          <p:nvPr>
            <p:ph type="title"/>
          </p:nvPr>
        </p:nvSpPr>
        <p:spPr>
          <a:xfrm>
            <a:off x="1124451" y="365126"/>
            <a:ext cx="6895097" cy="625474"/>
          </a:xfrm>
        </p:spPr>
        <p:txBody>
          <a:bodyPr>
            <a:noAutofit/>
          </a:bodyPr>
          <a:lstStyle/>
          <a:p>
            <a:pPr algn="ctr"/>
            <a:r>
              <a:rPr lang="en-US" sz="4000" dirty="0" smtClean="0">
                <a:solidFill>
                  <a:schemeClr val="bg1"/>
                </a:solidFill>
                <a:latin typeface="Helvetica Neue" charset="0"/>
                <a:ea typeface="Helvetica Neue" charset="0"/>
                <a:cs typeface="Helvetica Neue" charset="0"/>
              </a:rPr>
              <a:t>Know your audience</a:t>
            </a:r>
            <a:endParaRPr lang="en-US" sz="4000" dirty="0">
              <a:solidFill>
                <a:schemeClr val="bg1"/>
              </a:solidFill>
              <a:latin typeface="Helvetica Neue" charset="0"/>
              <a:ea typeface="Helvetica Neue" charset="0"/>
              <a:cs typeface="Helvetica Neue" charset="0"/>
            </a:endParaRPr>
          </a:p>
        </p:txBody>
      </p:sp>
      <p:sp>
        <p:nvSpPr>
          <p:cNvPr id="4" name="Content Placeholder 3"/>
          <p:cNvSpPr>
            <a:spLocks noGrp="1"/>
          </p:cNvSpPr>
          <p:nvPr>
            <p:ph idx="1"/>
          </p:nvPr>
        </p:nvSpPr>
        <p:spPr>
          <a:xfrm>
            <a:off x="-69275" y="4611255"/>
            <a:ext cx="9213273" cy="1828800"/>
          </a:xfrm>
          <a:solidFill>
            <a:schemeClr val="bg1">
              <a:alpha val="72000"/>
            </a:schemeClr>
          </a:solidFill>
        </p:spPr>
        <p:txBody>
          <a:bodyPr/>
          <a:lstStyle/>
          <a:p>
            <a:pPr indent="0">
              <a:buNone/>
            </a:pPr>
            <a:r>
              <a:rPr lang="en-US" sz="4000" dirty="0">
                <a:solidFill>
                  <a:schemeClr val="tx1">
                    <a:lumMod val="65000"/>
                    <a:lumOff val="35000"/>
                  </a:schemeClr>
                </a:solidFill>
                <a:latin typeface="Helvetica Neue" charset="0"/>
                <a:ea typeface="Helvetica Neue" charset="0"/>
                <a:cs typeface="Helvetica Neue" charset="0"/>
              </a:rPr>
              <a:t>Chance favors only </a:t>
            </a:r>
            <a:endParaRPr lang="en-US" sz="4000" dirty="0" smtClean="0">
              <a:solidFill>
                <a:schemeClr val="tx1">
                  <a:lumMod val="65000"/>
                  <a:lumOff val="35000"/>
                </a:schemeClr>
              </a:solidFill>
              <a:latin typeface="Helvetica Neue" charset="0"/>
              <a:ea typeface="Helvetica Neue" charset="0"/>
              <a:cs typeface="Helvetica Neue" charset="0"/>
            </a:endParaRPr>
          </a:p>
          <a:p>
            <a:pPr indent="0">
              <a:buNone/>
            </a:pPr>
            <a:r>
              <a:rPr lang="en-US" sz="4000" dirty="0" smtClean="0">
                <a:solidFill>
                  <a:schemeClr val="tx1">
                    <a:lumMod val="65000"/>
                    <a:lumOff val="35000"/>
                  </a:schemeClr>
                </a:solidFill>
                <a:latin typeface="Helvetica Neue" charset="0"/>
                <a:ea typeface="Helvetica Neue" charset="0"/>
                <a:cs typeface="Helvetica Neue" charset="0"/>
              </a:rPr>
              <a:t>the </a:t>
            </a:r>
            <a:r>
              <a:rPr lang="en-US" sz="4000" dirty="0">
                <a:solidFill>
                  <a:schemeClr val="tx1">
                    <a:lumMod val="65000"/>
                    <a:lumOff val="35000"/>
                  </a:schemeClr>
                </a:solidFill>
                <a:latin typeface="Helvetica Neue" charset="0"/>
                <a:ea typeface="Helvetica Neue" charset="0"/>
                <a:cs typeface="Helvetica Neue" charset="0"/>
              </a:rPr>
              <a:t>prepared mind</a:t>
            </a:r>
            <a:r>
              <a:rPr lang="en-US" sz="4000" dirty="0" smtClean="0">
                <a:solidFill>
                  <a:schemeClr val="tx1">
                    <a:lumMod val="65000"/>
                    <a:lumOff val="35000"/>
                  </a:schemeClr>
                </a:solidFill>
                <a:latin typeface="Helvetica Neue" charset="0"/>
                <a:ea typeface="Helvetica Neue" charset="0"/>
                <a:cs typeface="Helvetica Neue" charset="0"/>
              </a:rPr>
              <a:t>.</a:t>
            </a:r>
            <a:endParaRPr lang="en-US" dirty="0">
              <a:solidFill>
                <a:schemeClr val="tx1">
                  <a:lumMod val="65000"/>
                  <a:lumOff val="35000"/>
                </a:schemeClr>
              </a:solidFill>
              <a:latin typeface="Helvetica Neue" charset="0"/>
              <a:ea typeface="Helvetica Neue" charset="0"/>
              <a:cs typeface="Helvetica Neue" charset="0"/>
            </a:endParaRPr>
          </a:p>
          <a:p>
            <a:pPr indent="0">
              <a:buNone/>
            </a:pPr>
            <a:r>
              <a:rPr lang="en-US" dirty="0" smtClean="0">
                <a:solidFill>
                  <a:schemeClr val="tx1">
                    <a:lumMod val="65000"/>
                    <a:lumOff val="35000"/>
                  </a:schemeClr>
                </a:solidFill>
                <a:latin typeface="Helvetica Neue" charset="0"/>
                <a:ea typeface="Helvetica Neue" charset="0"/>
                <a:cs typeface="Helvetica Neue" charset="0"/>
              </a:rPr>
              <a:t>Louis Pasteur</a:t>
            </a:r>
            <a:endParaRPr lang="en-US" dirty="0">
              <a:solidFill>
                <a:schemeClr val="tx1">
                  <a:lumMod val="65000"/>
                  <a:lumOff val="3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118758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1">
                    <a:lumMod val="65000"/>
                    <a:lumOff val="35000"/>
                  </a:schemeClr>
                </a:solidFill>
              </a:rPr>
              <a:t>Know your product</a:t>
            </a:r>
            <a:endParaRPr lang="en-US" dirty="0">
              <a:solidFill>
                <a:schemeClr val="tx1">
                  <a:lumMod val="65000"/>
                  <a:lumOff val="35000"/>
                </a:schemeClr>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8655" y="1233489"/>
            <a:ext cx="8229600" cy="5486400"/>
          </a:xfrm>
          <a:prstGeom prst="rect">
            <a:avLst/>
          </a:prstGeom>
        </p:spPr>
      </p:pic>
    </p:spTree>
    <p:extLst>
      <p:ext uri="{BB962C8B-B14F-4D97-AF65-F5344CB8AC3E}">
        <p14:creationId xmlns:p14="http://schemas.microsoft.com/office/powerpoint/2010/main" val="942541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jargon or techie-talk</a:t>
            </a:r>
            <a:endParaRPr lang="en-US" dirty="0"/>
          </a:p>
        </p:txBody>
      </p:sp>
      <p:sp>
        <p:nvSpPr>
          <p:cNvPr id="3" name="Content Placeholder 2"/>
          <p:cNvSpPr>
            <a:spLocks noGrp="1"/>
          </p:cNvSpPr>
          <p:nvPr>
            <p:ph idx="1"/>
          </p:nvPr>
        </p:nvSpPr>
        <p:spPr>
          <a:xfrm>
            <a:off x="457200" y="4114800"/>
            <a:ext cx="8229600" cy="1477963"/>
          </a:xfrm>
        </p:spPr>
        <p:txBody>
          <a:bodyPr>
            <a:normAutofit/>
          </a:bodyPr>
          <a:lstStyle/>
          <a:p>
            <a:pPr indent="0">
              <a:buNone/>
            </a:pPr>
            <a:r>
              <a:rPr lang="en-US" sz="8800" dirty="0" err="1" smtClean="0"/>
              <a:t>Bla</a:t>
            </a:r>
            <a:r>
              <a:rPr lang="en-US" sz="8800" dirty="0" smtClean="0"/>
              <a:t>, </a:t>
            </a:r>
            <a:r>
              <a:rPr lang="en-US" sz="8800" dirty="0" err="1" smtClean="0"/>
              <a:t>Bla</a:t>
            </a:r>
            <a:r>
              <a:rPr lang="en-US" sz="8800" dirty="0" smtClean="0"/>
              <a:t>, </a:t>
            </a:r>
            <a:r>
              <a:rPr lang="en-US" sz="8800" dirty="0" err="1" smtClean="0"/>
              <a:t>Bla</a:t>
            </a:r>
            <a:r>
              <a:rPr lang="en-US" sz="8800" dirty="0" smtClean="0"/>
              <a:t> …</a:t>
            </a:r>
            <a:endParaRPr lang="en-US" sz="8800" dirty="0"/>
          </a:p>
        </p:txBody>
      </p:sp>
      <p:cxnSp>
        <p:nvCxnSpPr>
          <p:cNvPr id="5" name="Straight Connector 4"/>
          <p:cNvCxnSpPr>
            <a:stCxn id="3" idx="1"/>
          </p:cNvCxnSpPr>
          <p:nvPr/>
        </p:nvCxnSpPr>
        <p:spPr>
          <a:xfrm>
            <a:off x="457200" y="4853782"/>
            <a:ext cx="8001000" cy="23018"/>
          </a:xfrm>
          <a:prstGeom prst="line">
            <a:avLst/>
          </a:prstGeom>
          <a:ln w="2540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83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9199419" cy="6858000"/>
          </a:xfrm>
          <a:prstGeom prst="rect">
            <a:avLst/>
          </a:prstGeom>
        </p:spPr>
      </p:pic>
      <p:sp>
        <p:nvSpPr>
          <p:cNvPr id="2" name="Title 1"/>
          <p:cNvSpPr>
            <a:spLocks noGrp="1"/>
          </p:cNvSpPr>
          <p:nvPr>
            <p:ph type="title"/>
          </p:nvPr>
        </p:nvSpPr>
        <p:spPr>
          <a:xfrm>
            <a:off x="1124451" y="388937"/>
            <a:ext cx="6895097" cy="1325563"/>
          </a:xfrm>
        </p:spPr>
        <p:txBody>
          <a:bodyPr>
            <a:normAutofit/>
          </a:bodyPr>
          <a:lstStyle/>
          <a:p>
            <a:pPr algn="ctr"/>
            <a:r>
              <a:rPr lang="en-US" sz="4000" dirty="0" smtClean="0">
                <a:solidFill>
                  <a:schemeClr val="bg1"/>
                </a:solidFill>
                <a:latin typeface="Helvetica Neue" charset="0"/>
                <a:ea typeface="Helvetica Neue" charset="0"/>
                <a:cs typeface="Helvetica Neue" charset="0"/>
              </a:rPr>
              <a:t>Tell the customer’s story</a:t>
            </a:r>
            <a:endParaRPr lang="en-US" sz="4000" dirty="0">
              <a:solidFill>
                <a:schemeClr val="bg1"/>
              </a:solidFill>
              <a:latin typeface="Helvetica Neue" charset="0"/>
              <a:ea typeface="Helvetica Neue" charset="0"/>
              <a:cs typeface="Helvetica Neue" charset="0"/>
            </a:endParaRPr>
          </a:p>
        </p:txBody>
      </p:sp>
      <p:sp>
        <p:nvSpPr>
          <p:cNvPr id="3" name="Content Placeholder 2"/>
          <p:cNvSpPr>
            <a:spLocks noGrp="1"/>
          </p:cNvSpPr>
          <p:nvPr>
            <p:ph idx="1"/>
          </p:nvPr>
        </p:nvSpPr>
        <p:spPr>
          <a:xfrm>
            <a:off x="457200" y="3429000"/>
            <a:ext cx="8229600" cy="3687763"/>
          </a:xfrm>
        </p:spPr>
        <p:txBody>
          <a:bodyPr>
            <a:normAutofit lnSpcReduction="10000"/>
          </a:bodyPr>
          <a:lstStyle/>
          <a:p>
            <a:pPr indent="0">
              <a:buNone/>
            </a:pPr>
            <a:r>
              <a:rPr lang="en-US" sz="4000" dirty="0">
                <a:solidFill>
                  <a:schemeClr val="bg1"/>
                </a:solidFill>
                <a:latin typeface="Helvetica Neue" charset="0"/>
                <a:ea typeface="Helvetica Neue" charset="0"/>
                <a:cs typeface="Helvetica Neue" charset="0"/>
              </a:rPr>
              <a:t>You're not demonstrating how the product works, but rather </a:t>
            </a:r>
            <a:r>
              <a:rPr lang="en-US" sz="4000" b="1" dirty="0">
                <a:solidFill>
                  <a:schemeClr val="bg1"/>
                </a:solidFill>
                <a:latin typeface="Helvetica Neue" charset="0"/>
                <a:ea typeface="Helvetica Neue" charset="0"/>
                <a:cs typeface="Helvetica Neue" charset="0"/>
              </a:rPr>
              <a:t>how the product will help the customer</a:t>
            </a:r>
            <a:r>
              <a:rPr lang="en-US" sz="4000" dirty="0">
                <a:solidFill>
                  <a:schemeClr val="bg1"/>
                </a:solidFill>
                <a:latin typeface="Helvetica Neue" charset="0"/>
                <a:ea typeface="Helvetica Neue" charset="0"/>
                <a:cs typeface="Helvetica Neue" charset="0"/>
              </a:rPr>
              <a:t>. Every feature you demonstrate must be tied directly to a customer problem or opportunity</a:t>
            </a:r>
            <a:r>
              <a:rPr lang="en-US" sz="4000" dirty="0" smtClean="0">
                <a:solidFill>
                  <a:schemeClr val="bg1"/>
                </a:solidFill>
                <a:latin typeface="Helvetica Neue" charset="0"/>
                <a:ea typeface="Helvetica Neue" charset="0"/>
                <a:cs typeface="Helvetica Neue" charset="0"/>
              </a:rPr>
              <a:t>.</a:t>
            </a:r>
          </a:p>
          <a:p>
            <a:pPr indent="0">
              <a:buNone/>
            </a:pPr>
            <a:r>
              <a:rPr lang="en-US" sz="2000" dirty="0" smtClean="0">
                <a:solidFill>
                  <a:schemeClr val="bg1"/>
                </a:solidFill>
                <a:latin typeface="Helvetica Neue" charset="0"/>
                <a:ea typeface="Helvetica Neue" charset="0"/>
                <a:cs typeface="Helvetica Neue" charset="0"/>
                <a:hlinkClick r:id="rId3"/>
              </a:rPr>
              <a:t>James Geoffrey, </a:t>
            </a:r>
            <a:r>
              <a:rPr lang="en-US" sz="2000" dirty="0" err="1" smtClean="0">
                <a:solidFill>
                  <a:schemeClr val="bg1"/>
                </a:solidFill>
                <a:latin typeface="Helvetica Neue" charset="0"/>
                <a:ea typeface="Helvetica Neue" charset="0"/>
                <a:cs typeface="Helvetica Neue" charset="0"/>
                <a:hlinkClick r:id="rId3"/>
              </a:rPr>
              <a:t>inc.com</a:t>
            </a:r>
            <a:endParaRPr lang="en-US" sz="2000"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95450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3" name="Content Placeholder 2"/>
          <p:cNvSpPr>
            <a:spLocks noGrp="1"/>
          </p:cNvSpPr>
          <p:nvPr>
            <p:ph idx="1"/>
          </p:nvPr>
        </p:nvSpPr>
        <p:spPr>
          <a:xfrm>
            <a:off x="692727" y="360218"/>
            <a:ext cx="8229600" cy="3713017"/>
          </a:xfrm>
          <a:solidFill>
            <a:schemeClr val="bg1">
              <a:alpha val="75000"/>
            </a:schemeClr>
          </a:solidFill>
        </p:spPr>
        <p:txBody>
          <a:bodyPr>
            <a:noAutofit/>
          </a:bodyPr>
          <a:lstStyle/>
          <a:p>
            <a:pPr indent="0" algn="ctr">
              <a:lnSpc>
                <a:spcPct val="170000"/>
              </a:lnSpc>
              <a:buNone/>
            </a:pPr>
            <a:r>
              <a:rPr lang="en-US" sz="4000" dirty="0">
                <a:solidFill>
                  <a:schemeClr val="tx1">
                    <a:lumMod val="65000"/>
                    <a:lumOff val="35000"/>
                  </a:schemeClr>
                </a:solidFill>
                <a:latin typeface="Helvetica Neue" charset="0"/>
                <a:ea typeface="Helvetica Neue" charset="0"/>
                <a:cs typeface="Helvetica Neue" charset="0"/>
              </a:rPr>
              <a:t>Fast forward to outcomes</a:t>
            </a:r>
            <a:endParaRPr lang="en-US" sz="4000" dirty="0" smtClean="0">
              <a:solidFill>
                <a:schemeClr val="tx1">
                  <a:lumMod val="65000"/>
                  <a:lumOff val="35000"/>
                </a:schemeClr>
              </a:solidFill>
              <a:latin typeface="Helvetica Neue" charset="0"/>
              <a:ea typeface="Helvetica Neue" charset="0"/>
              <a:cs typeface="Helvetica Neue" charset="0"/>
            </a:endParaRPr>
          </a:p>
          <a:p>
            <a:pPr marL="342900" indent="-342900">
              <a:lnSpc>
                <a:spcPct val="170000"/>
              </a:lnSpc>
            </a:pPr>
            <a:r>
              <a:rPr lang="en-US" sz="3000" b="0" dirty="0" smtClean="0">
                <a:solidFill>
                  <a:schemeClr val="tx1">
                    <a:lumMod val="65000"/>
                    <a:lumOff val="35000"/>
                  </a:schemeClr>
                </a:solidFill>
                <a:latin typeface="Helvetica Neue" charset="0"/>
                <a:ea typeface="Helvetica Neue" charset="0"/>
                <a:cs typeface="Helvetica Neue" charset="0"/>
              </a:rPr>
              <a:t>Get audience to envision and experience what life with your product will be like</a:t>
            </a:r>
          </a:p>
          <a:p>
            <a:pPr marL="342900" indent="-342900">
              <a:lnSpc>
                <a:spcPct val="170000"/>
              </a:lnSpc>
            </a:pPr>
            <a:r>
              <a:rPr lang="en-US" sz="3000" b="0" dirty="0" smtClean="0">
                <a:solidFill>
                  <a:schemeClr val="tx1">
                    <a:lumMod val="65000"/>
                    <a:lumOff val="35000"/>
                  </a:schemeClr>
                </a:solidFill>
                <a:latin typeface="Helvetica Neue" charset="0"/>
                <a:ea typeface="Helvetica Neue" charset="0"/>
                <a:cs typeface="Helvetica Neue" charset="0"/>
              </a:rPr>
              <a:t>Then show why it will be so much better</a:t>
            </a:r>
            <a:endParaRPr lang="en-US" sz="3000" b="0" dirty="0">
              <a:solidFill>
                <a:schemeClr val="tx1">
                  <a:lumMod val="65000"/>
                  <a:lumOff val="35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73472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229" y="0"/>
            <a:ext cx="9175229" cy="6889208"/>
          </a:xfrm>
          <a:prstGeom prst="rect">
            <a:avLst/>
          </a:prstGeom>
        </p:spPr>
      </p:pic>
      <p:sp>
        <p:nvSpPr>
          <p:cNvPr id="2" name="Title 1"/>
          <p:cNvSpPr>
            <a:spLocks noGrp="1"/>
          </p:cNvSpPr>
          <p:nvPr>
            <p:ph type="title"/>
          </p:nvPr>
        </p:nvSpPr>
        <p:spPr>
          <a:xfrm>
            <a:off x="1002721" y="420544"/>
            <a:ext cx="6895097" cy="1325563"/>
          </a:xfrm>
        </p:spPr>
        <p:txBody>
          <a:bodyPr>
            <a:noAutofit/>
          </a:bodyPr>
          <a:lstStyle/>
          <a:p>
            <a:pPr algn="ctr"/>
            <a:r>
              <a:rPr lang="en-US" sz="4000" dirty="0" smtClean="0">
                <a:solidFill>
                  <a:schemeClr val="bg1"/>
                </a:solidFill>
                <a:latin typeface="Helvetica Neue" charset="0"/>
                <a:ea typeface="Helvetica Neue" charset="0"/>
                <a:cs typeface="Helvetica Neue" charset="0"/>
              </a:rPr>
              <a:t>Make complimentary slides to reinforce demo</a:t>
            </a:r>
            <a:endParaRPr lang="en-US" sz="4000" dirty="0">
              <a:solidFill>
                <a:schemeClr val="bg1"/>
              </a:solidFill>
              <a:latin typeface="Helvetica Neue" charset="0"/>
              <a:ea typeface="Helvetica Neue" charset="0"/>
              <a:cs typeface="Helvetica Neue" charset="0"/>
            </a:endParaRPr>
          </a:p>
        </p:txBody>
      </p:sp>
      <p:sp>
        <p:nvSpPr>
          <p:cNvPr id="3" name="Content Placeholder 2"/>
          <p:cNvSpPr>
            <a:spLocks noGrp="1"/>
          </p:cNvSpPr>
          <p:nvPr>
            <p:ph idx="1"/>
          </p:nvPr>
        </p:nvSpPr>
        <p:spPr>
          <a:xfrm>
            <a:off x="441585" y="3790968"/>
            <a:ext cx="8229600" cy="2859214"/>
          </a:xfrm>
          <a:solidFill>
            <a:schemeClr val="bg1">
              <a:alpha val="76000"/>
            </a:schemeClr>
          </a:solidFill>
        </p:spPr>
        <p:txBody>
          <a:bodyPr>
            <a:noAutofit/>
          </a:bodyPr>
          <a:lstStyle/>
          <a:p>
            <a:pPr marL="342900" indent="-342900"/>
            <a:r>
              <a:rPr lang="en-US" sz="3000" dirty="0" smtClean="0">
                <a:solidFill>
                  <a:schemeClr val="tx1">
                    <a:lumMod val="65000"/>
                    <a:lumOff val="35000"/>
                  </a:schemeClr>
                </a:solidFill>
                <a:latin typeface="Helvetica Neue" charset="0"/>
                <a:ea typeface="Helvetica Neue" charset="0"/>
                <a:cs typeface="Helvetica Neue" charset="0"/>
              </a:rPr>
              <a:t>Helps you to reinforce information that could be missed during the demo</a:t>
            </a:r>
          </a:p>
          <a:p>
            <a:pPr marL="342900" indent="-342900"/>
            <a:r>
              <a:rPr lang="en-US" sz="3000" dirty="0" smtClean="0">
                <a:solidFill>
                  <a:schemeClr val="tx1">
                    <a:lumMod val="65000"/>
                    <a:lumOff val="35000"/>
                  </a:schemeClr>
                </a:solidFill>
                <a:latin typeface="Helvetica Neue" charset="0"/>
                <a:ea typeface="Helvetica Neue" charset="0"/>
                <a:cs typeface="Helvetica Neue" charset="0"/>
              </a:rPr>
              <a:t>Can be used before to explain the demo’s context or after to outline the call to action</a:t>
            </a:r>
          </a:p>
          <a:p>
            <a:pPr marL="342900" indent="-342900"/>
            <a:r>
              <a:rPr lang="en-US" sz="3000" dirty="0" smtClean="0">
                <a:solidFill>
                  <a:schemeClr val="tx1">
                    <a:lumMod val="65000"/>
                    <a:lumOff val="35000"/>
                  </a:schemeClr>
                </a:solidFill>
                <a:latin typeface="Helvetica Neue" charset="0"/>
                <a:ea typeface="Helvetica Neue" charset="0"/>
                <a:cs typeface="Helvetica Neue" charset="0"/>
              </a:rPr>
              <a:t>If you use slides smooth the transition between demo and slides</a:t>
            </a:r>
          </a:p>
        </p:txBody>
      </p:sp>
    </p:spTree>
    <p:extLst>
      <p:ext uri="{BB962C8B-B14F-4D97-AF65-F5344CB8AC3E}">
        <p14:creationId xmlns:p14="http://schemas.microsoft.com/office/powerpoint/2010/main" val="15970715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899</TotalTime>
  <Words>2813</Words>
  <Application>Microsoft Office PowerPoint</Application>
  <PresentationFormat>Bildspel på skärmen (4:3)</PresentationFormat>
  <Paragraphs>513</Paragraphs>
  <Slides>67</Slides>
  <Notes>30</Notes>
  <HiddenSlides>0</HiddenSlides>
  <MMClips>0</MMClips>
  <ScaleCrop>false</ScaleCrop>
  <HeadingPairs>
    <vt:vector size="6" baseType="variant">
      <vt:variant>
        <vt:lpstr>Använt teckensnitt</vt:lpstr>
      </vt:variant>
      <vt:variant>
        <vt:i4>13</vt:i4>
      </vt:variant>
      <vt:variant>
        <vt:lpstr>Tema</vt:lpstr>
      </vt:variant>
      <vt:variant>
        <vt:i4>1</vt:i4>
      </vt:variant>
      <vt:variant>
        <vt:lpstr>Bildrubriker</vt:lpstr>
      </vt:variant>
      <vt:variant>
        <vt:i4>67</vt:i4>
      </vt:variant>
    </vt:vector>
  </HeadingPairs>
  <TitlesOfParts>
    <vt:vector size="81" baseType="lpstr">
      <vt:lpstr>ＭＳ Ｐゴシック</vt:lpstr>
      <vt:lpstr> helvetica neue light</vt:lpstr>
      <vt:lpstr>Arial</vt:lpstr>
      <vt:lpstr>Calibri</vt:lpstr>
      <vt:lpstr>Gadugi</vt:lpstr>
      <vt:lpstr>Gill Sans</vt:lpstr>
      <vt:lpstr>Gill Sans Light</vt:lpstr>
      <vt:lpstr>Helvetica</vt:lpstr>
      <vt:lpstr>Helvetica Neue</vt:lpstr>
      <vt:lpstr>Helvetica Neue </vt:lpstr>
      <vt:lpstr>Helvetica Neue Light</vt:lpstr>
      <vt:lpstr>Times New Roman</vt:lpstr>
      <vt:lpstr>Wingdings</vt:lpstr>
      <vt:lpstr>Office Theme</vt:lpstr>
      <vt:lpstr>PowerPoint-presentation</vt:lpstr>
      <vt:lpstr>PowerPoint-presentation</vt:lpstr>
      <vt:lpstr>PowerPoint-presentation</vt:lpstr>
      <vt:lpstr>PowerPoint-presentation</vt:lpstr>
      <vt:lpstr>Innovation Days Expo</vt:lpstr>
      <vt:lpstr>Show, don’t tell</vt:lpstr>
      <vt:lpstr>Tell the customer’s story</vt:lpstr>
      <vt:lpstr>PowerPoint-presentation</vt:lpstr>
      <vt:lpstr>Make complimentary slides to reinforce demo</vt:lpstr>
      <vt:lpstr>Keep it simple</vt:lpstr>
      <vt:lpstr>No jargon or techie-talk</vt:lpstr>
      <vt:lpstr>MAKE IT INTERACTIVE</vt:lpstr>
      <vt:lpstr>CRAFT A UNIQUE  WOW MOMENT</vt:lpstr>
      <vt:lpstr>PowerPoint-presentation</vt:lpstr>
      <vt:lpstr>PowerPoint-presentation</vt:lpstr>
      <vt:lpstr>PowerPoint-presentation</vt:lpstr>
      <vt:lpstr>PowerPoint-presentation</vt:lpstr>
      <vt:lpstr>PowerPoint-presentation</vt:lpstr>
      <vt:lpstr>PowerPoint-presentation</vt:lpstr>
      <vt:lpstr>PowerPoint-presentation</vt:lpstr>
      <vt:lpstr>ASSIGNMENT: User research</vt:lpstr>
      <vt:lpstr>PowerPoint-presentation</vt:lpstr>
      <vt:lpstr>PowerPoint-presentation</vt:lpstr>
      <vt:lpstr>Build turn ideas into action</vt:lpstr>
      <vt:lpstr>Build turn ideas into action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START WITH THE MVP</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ASSIGNMENT: Problem and solution statement</vt:lpstr>
      <vt:lpstr>PowerPoint-presentation</vt:lpstr>
      <vt:lpstr>PowerPoint-presentation</vt:lpstr>
      <vt:lpstr>Know your audience</vt:lpstr>
      <vt:lpstr>Know your product</vt:lpstr>
      <vt:lpstr>Show, don’t tell</vt:lpstr>
      <vt:lpstr>Craft a WOW moment</vt:lpstr>
      <vt:lpstr>Involve the audience</vt:lpstr>
      <vt:lpstr>Keep it simple</vt:lpstr>
      <vt:lpstr>Tell the customer’s story</vt:lpstr>
      <vt:lpstr>PowerPoint-presentation</vt:lpstr>
      <vt:lpstr>Prepare and practice</vt:lpstr>
      <vt:lpstr>Remain flexible and spontaneous, be ready for questions</vt:lpstr>
      <vt:lpstr>Know your audience</vt:lpstr>
      <vt:lpstr>Know your product</vt:lpstr>
      <vt:lpstr>No jargon or techie-talk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Anna Köhl</dc:creator>
  <cp:lastModifiedBy>Johanna H</cp:lastModifiedBy>
  <cp:revision>141</cp:revision>
  <dcterms:created xsi:type="dcterms:W3CDTF">2014-06-05T08:20:04Z</dcterms:created>
  <dcterms:modified xsi:type="dcterms:W3CDTF">2017-02-16T19:18:50Z</dcterms:modified>
</cp:coreProperties>
</file>